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3" r:id="rId3"/>
    <p:sldId id="257" r:id="rId4"/>
    <p:sldId id="258" r:id="rId5"/>
    <p:sldId id="303" r:id="rId6"/>
    <p:sldId id="293" r:id="rId7"/>
    <p:sldId id="294" r:id="rId8"/>
    <p:sldId id="288" r:id="rId9"/>
    <p:sldId id="300" r:id="rId10"/>
    <p:sldId id="297" r:id="rId11"/>
    <p:sldId id="301" r:id="rId12"/>
    <p:sldId id="298" r:id="rId13"/>
    <p:sldId id="310" r:id="rId14"/>
    <p:sldId id="318" r:id="rId15"/>
    <p:sldId id="311" r:id="rId16"/>
    <p:sldId id="261" r:id="rId17"/>
    <p:sldId id="299" r:id="rId18"/>
    <p:sldId id="295" r:id="rId19"/>
    <p:sldId id="304" r:id="rId20"/>
    <p:sldId id="270" r:id="rId21"/>
    <p:sldId id="308" r:id="rId22"/>
    <p:sldId id="305" r:id="rId23"/>
    <p:sldId id="307" r:id="rId24"/>
    <p:sldId id="309" r:id="rId25"/>
    <p:sldId id="312" r:id="rId26"/>
    <p:sldId id="313" r:id="rId27"/>
    <p:sldId id="314" r:id="rId28"/>
    <p:sldId id="315" r:id="rId29"/>
    <p:sldId id="306" r:id="rId30"/>
    <p:sldId id="259" r:id="rId31"/>
    <p:sldId id="272" r:id="rId32"/>
    <p:sldId id="271" r:id="rId33"/>
    <p:sldId id="291" r:id="rId34"/>
    <p:sldId id="316" r:id="rId35"/>
    <p:sldId id="317" r:id="rId36"/>
    <p:sldId id="283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>
      <p:cViewPr varScale="1">
        <p:scale>
          <a:sx n="92" d="100"/>
          <a:sy n="92" d="100"/>
        </p:scale>
        <p:origin x="166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91BF97-B1F3-394E-8D27-F76FA40EB417}" type="datetime1">
              <a:rPr lang="en-US" altLang="en-US"/>
              <a:pPr/>
              <a:t>2/21/17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455304-8B2A-7841-9B68-7CB425762D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32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952FBB-159C-F646-BDE5-CE416B3A7446}" type="datetime1">
              <a:rPr lang="en-US" altLang="en-US"/>
              <a:pPr/>
              <a:t>2/21/17</a:t>
            </a:fld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9B278-D28D-2645-A466-CF5D4C806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198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575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adjust your plan, you proceed as anticipated.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adjust your plan, you proceed as anticipated.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Financial reports </a:t>
            </a:r>
            <a:r>
              <a:rPr lang="mr-IN" dirty="0" smtClean="0"/>
              <a:t>–</a:t>
            </a:r>
            <a:r>
              <a:rPr lang="en-US" baseline="0" dirty="0" smtClean="0"/>
              <a:t> </a:t>
            </a:r>
            <a:r>
              <a:rPr lang="en-US" dirty="0" smtClean="0"/>
              <a:t>Are they asking questions?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/>
                <a:cs typeface="Arial"/>
              </a:rPr>
              <a:t>Do you make projections as you approach the festival?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Financial reports </a:t>
            </a:r>
            <a:r>
              <a:rPr lang="mr-IN" dirty="0" smtClean="0"/>
              <a:t>–</a:t>
            </a:r>
            <a:r>
              <a:rPr lang="en-US" baseline="0" dirty="0" smtClean="0"/>
              <a:t> </a:t>
            </a:r>
            <a:r>
              <a:rPr lang="en-US" dirty="0" smtClean="0"/>
              <a:t>Are they asking questions?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/>
                <a:cs typeface="Arial"/>
              </a:rPr>
              <a:t>Do you make projections as you approach the festival?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Templates Overview </a:t>
            </a:r>
            <a:r>
              <a:rPr lang="mr-IN" altLang="en-US" dirty="0" smtClean="0">
                <a:ea typeface="ＭＳ Ｐゴシック" charset="-128"/>
              </a:rPr>
              <a:t>–</a:t>
            </a:r>
            <a:r>
              <a:rPr lang="en-US" altLang="en-US" dirty="0" smtClean="0">
                <a:ea typeface="ＭＳ Ｐゴシック" charset="-128"/>
              </a:rPr>
              <a:t> series of excel files that can help with the sharing and management</a:t>
            </a:r>
            <a:r>
              <a:rPr lang="en-US" altLang="en-US" baseline="0" dirty="0" smtClean="0">
                <a:ea typeface="ＭＳ Ｐゴシック" charset="-128"/>
              </a:rPr>
              <a:t> of financial info</a:t>
            </a:r>
          </a:p>
          <a:p>
            <a:pPr eaLnBrk="1" hangingPunct="1"/>
            <a:endParaRPr lang="en-US" altLang="en-US" baseline="0" dirty="0" smtClean="0">
              <a:ea typeface="ＭＳ Ｐゴシック" charset="-128"/>
            </a:endParaRPr>
          </a:p>
          <a:p>
            <a:pPr eaLnBrk="1" hangingPunct="1"/>
            <a:r>
              <a:rPr lang="en-US" altLang="en-US" baseline="0" dirty="0" smtClean="0">
                <a:ea typeface="ＭＳ Ｐゴシック" charset="-128"/>
              </a:rPr>
              <a:t>Point 3 </a:t>
            </a:r>
            <a:r>
              <a:rPr lang="mr-IN" altLang="en-US" baseline="0" dirty="0" smtClean="0">
                <a:ea typeface="ＭＳ Ｐゴシック" charset="-128"/>
              </a:rPr>
              <a:t>–</a:t>
            </a:r>
            <a:r>
              <a:rPr lang="en-US" altLang="en-US" baseline="0" dirty="0" smtClean="0">
                <a:ea typeface="ＭＳ Ｐゴシック" charset="-128"/>
              </a:rPr>
              <a:t> allows for proper monitoring </a:t>
            </a:r>
            <a:r>
              <a:rPr lang="mr-IN" altLang="en-US" baseline="0" dirty="0" smtClean="0">
                <a:ea typeface="ＭＳ Ｐゴシック" charset="-128"/>
              </a:rPr>
              <a:t>–</a:t>
            </a:r>
            <a:r>
              <a:rPr lang="en-US" altLang="en-US" baseline="0" dirty="0" smtClean="0">
                <a:ea typeface="ＭＳ Ｐゴシック" charset="-128"/>
              </a:rPr>
              <a:t> when paying 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7259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Templates Overview </a:t>
            </a:r>
            <a:r>
              <a:rPr lang="mr-IN" altLang="en-US" dirty="0" smtClean="0">
                <a:ea typeface="ＭＳ Ｐゴシック" charset="-128"/>
              </a:rPr>
              <a:t>–</a:t>
            </a:r>
            <a:r>
              <a:rPr lang="en-US" altLang="en-US" dirty="0" smtClean="0">
                <a:ea typeface="ＭＳ Ｐゴシック" charset="-128"/>
              </a:rPr>
              <a:t> series of excel files that can help with the sharing and management</a:t>
            </a:r>
            <a:r>
              <a:rPr lang="en-US" altLang="en-US" baseline="0" dirty="0" smtClean="0">
                <a:ea typeface="ＭＳ Ｐゴシック" charset="-128"/>
              </a:rPr>
              <a:t> of financial info</a:t>
            </a:r>
          </a:p>
          <a:p>
            <a:pPr eaLnBrk="1" hangingPunct="1"/>
            <a:endParaRPr lang="en-US" altLang="en-US" baseline="0" dirty="0" smtClean="0">
              <a:ea typeface="ＭＳ Ｐゴシック" charset="-128"/>
            </a:endParaRPr>
          </a:p>
          <a:p>
            <a:pPr eaLnBrk="1" hangingPunct="1"/>
            <a:r>
              <a:rPr lang="en-US" altLang="en-US" baseline="0" dirty="0" smtClean="0">
                <a:ea typeface="ＭＳ Ｐゴシック" charset="-128"/>
              </a:rPr>
              <a:t>Point 3 </a:t>
            </a:r>
            <a:r>
              <a:rPr lang="mr-IN" altLang="en-US" baseline="0" dirty="0" smtClean="0">
                <a:ea typeface="ＭＳ Ｐゴシック" charset="-128"/>
              </a:rPr>
              <a:t>–</a:t>
            </a:r>
            <a:r>
              <a:rPr lang="en-US" altLang="en-US" baseline="0" dirty="0" smtClean="0">
                <a:ea typeface="ＭＳ Ｐゴシック" charset="-128"/>
              </a:rPr>
              <a:t> allows for proper monitoring </a:t>
            </a:r>
            <a:r>
              <a:rPr lang="mr-IN" altLang="en-US" baseline="0" dirty="0" smtClean="0">
                <a:ea typeface="ＭＳ Ｐゴシック" charset="-128"/>
              </a:rPr>
              <a:t>–</a:t>
            </a:r>
            <a:r>
              <a:rPr lang="en-US" altLang="en-US" baseline="0" dirty="0" smtClean="0">
                <a:ea typeface="ＭＳ Ｐゴシック" charset="-128"/>
              </a:rPr>
              <a:t> </a:t>
            </a:r>
            <a:r>
              <a:rPr lang="en-US" altLang="en-US" baseline="0" smtClean="0">
                <a:ea typeface="ＭＳ Ｐゴシック" charset="-128"/>
              </a:rPr>
              <a:t>when paying 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725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Volunteers are a necessary evil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6 months prior to festival, 3 key board members resign including the chair and one vice—chair</a:t>
            </a:r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Time spent up front means that the new volunteer has a clear understanding of expectations. </a:t>
            </a:r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Avoid surprises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Learn from errors</a:t>
            </a:r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Have a process</a:t>
            </a:r>
            <a:r>
              <a:rPr lang="en-US" baseline="0" dirty="0" smtClean="0"/>
              <a:t> in place for evaluation and fit </a:t>
            </a:r>
            <a:r>
              <a:rPr lang="mr-IN" baseline="0" dirty="0" smtClean="0"/>
              <a:t>–</a:t>
            </a:r>
            <a:r>
              <a:rPr lang="en-US" baseline="0" dirty="0" smtClean="0"/>
              <a:t> review expectations, come to mutual agreement that it may not be a good fit at this time.</a:t>
            </a:r>
          </a:p>
          <a:p>
            <a:pPr eaLnBrk="1" hangingPunct="1">
              <a:defRPr/>
            </a:pPr>
            <a:endParaRPr lang="en-US" baseline="0" dirty="0" smtClean="0"/>
          </a:p>
          <a:p>
            <a:pPr eaLnBrk="1" hangingPunct="1">
              <a:defRPr/>
            </a:pPr>
            <a:r>
              <a:rPr lang="en-US" baseline="0" dirty="0" smtClean="0"/>
              <a:t>Recognition </a:t>
            </a:r>
            <a:r>
              <a:rPr lang="mr-IN" baseline="0" dirty="0" smtClean="0"/>
              <a:t>–</a:t>
            </a:r>
            <a:r>
              <a:rPr lang="en-US" baseline="0" dirty="0" smtClean="0"/>
              <a:t> does not have to be expensive </a:t>
            </a:r>
            <a:r>
              <a:rPr lang="mr-IN" baseline="0" dirty="0" smtClean="0"/>
              <a:t>–</a:t>
            </a:r>
            <a:r>
              <a:rPr lang="en-US" baseline="0" dirty="0" smtClean="0"/>
              <a:t> parties are increasingly difficult to arrange and may not be necessary </a:t>
            </a:r>
            <a:r>
              <a:rPr lang="mr-IN" baseline="0" dirty="0" smtClean="0"/>
              <a:t>–</a:t>
            </a:r>
            <a:r>
              <a:rPr lang="en-US" baseline="0" dirty="0" smtClean="0"/>
              <a:t> social media </a:t>
            </a:r>
            <a:r>
              <a:rPr lang="mr-IN" baseline="0" dirty="0" smtClean="0"/>
              <a:t>–</a:t>
            </a:r>
            <a:r>
              <a:rPr lang="en-US" baseline="0" dirty="0" smtClean="0"/>
              <a:t> coffee coupons -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Don’t wait for questions, I will answer as they appear unless they will be covered later. 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This presentation will be available as a download. </a:t>
            </a:r>
          </a:p>
        </p:txBody>
      </p:sp>
    </p:spTree>
    <p:extLst>
      <p:ext uri="{BB962C8B-B14F-4D97-AF65-F5344CB8AC3E}">
        <p14:creationId xmlns:p14="http://schemas.microsoft.com/office/powerpoint/2010/main" val="1487195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Have a process</a:t>
            </a:r>
            <a:r>
              <a:rPr lang="en-US" baseline="0" dirty="0" smtClean="0"/>
              <a:t> in place for evaluation and fit </a:t>
            </a:r>
            <a:r>
              <a:rPr lang="mr-IN" baseline="0" dirty="0" smtClean="0"/>
              <a:t>–</a:t>
            </a:r>
            <a:r>
              <a:rPr lang="en-US" baseline="0" dirty="0" smtClean="0"/>
              <a:t> review expectations, come to mutual agreement that it may not be a good fit at this time.</a:t>
            </a:r>
          </a:p>
          <a:p>
            <a:pPr eaLnBrk="1" hangingPunct="1">
              <a:defRPr/>
            </a:pPr>
            <a:endParaRPr lang="en-US" baseline="0" dirty="0" smtClean="0"/>
          </a:p>
          <a:p>
            <a:pPr eaLnBrk="1" hangingPunct="1">
              <a:defRPr/>
            </a:pPr>
            <a:r>
              <a:rPr lang="en-US" baseline="0" dirty="0" smtClean="0"/>
              <a:t>Recognition </a:t>
            </a:r>
            <a:r>
              <a:rPr lang="mr-IN" baseline="0" dirty="0" smtClean="0"/>
              <a:t>–</a:t>
            </a:r>
            <a:r>
              <a:rPr lang="en-US" baseline="0" dirty="0" smtClean="0"/>
              <a:t> does not have to be expensive </a:t>
            </a:r>
            <a:r>
              <a:rPr lang="mr-IN" baseline="0" dirty="0" smtClean="0"/>
              <a:t>–</a:t>
            </a:r>
            <a:r>
              <a:rPr lang="en-US" baseline="0" dirty="0" smtClean="0"/>
              <a:t> parties are increasingly difficult to arrange and may not be necessary </a:t>
            </a:r>
            <a:r>
              <a:rPr lang="mr-IN" baseline="0" dirty="0" smtClean="0"/>
              <a:t>–</a:t>
            </a:r>
            <a:r>
              <a:rPr lang="en-US" baseline="0" dirty="0" smtClean="0"/>
              <a:t> social media </a:t>
            </a:r>
            <a:r>
              <a:rPr lang="mr-IN" baseline="0" dirty="0" smtClean="0"/>
              <a:t>–</a:t>
            </a:r>
            <a:r>
              <a:rPr lang="en-US" baseline="0" dirty="0" smtClean="0"/>
              <a:t> coffee coupons -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Have a process</a:t>
            </a:r>
            <a:r>
              <a:rPr lang="en-US" baseline="0" dirty="0" smtClean="0"/>
              <a:t> in place for evaluation and fit </a:t>
            </a:r>
            <a:r>
              <a:rPr lang="mr-IN" baseline="0" dirty="0" smtClean="0"/>
              <a:t>–</a:t>
            </a:r>
            <a:r>
              <a:rPr lang="en-US" baseline="0" dirty="0" smtClean="0"/>
              <a:t> review expectations, come to mutual agreement that it may not be a good fit at this time.</a:t>
            </a:r>
          </a:p>
          <a:p>
            <a:pPr eaLnBrk="1" hangingPunct="1">
              <a:defRPr/>
            </a:pPr>
            <a:endParaRPr lang="en-US" baseline="0" dirty="0" smtClean="0"/>
          </a:p>
          <a:p>
            <a:pPr eaLnBrk="1" hangingPunct="1">
              <a:defRPr/>
            </a:pPr>
            <a:r>
              <a:rPr lang="en-US" baseline="0" dirty="0" smtClean="0"/>
              <a:t>Recognition </a:t>
            </a:r>
            <a:r>
              <a:rPr lang="mr-IN" baseline="0" dirty="0" smtClean="0"/>
              <a:t>–</a:t>
            </a:r>
            <a:r>
              <a:rPr lang="en-US" baseline="0" dirty="0" smtClean="0"/>
              <a:t> does not have to be expensive </a:t>
            </a:r>
            <a:r>
              <a:rPr lang="mr-IN" baseline="0" dirty="0" smtClean="0"/>
              <a:t>–</a:t>
            </a:r>
            <a:r>
              <a:rPr lang="en-US" baseline="0" dirty="0" smtClean="0"/>
              <a:t> parties are increasingly difficult to arrange and may not be necessary </a:t>
            </a:r>
            <a:r>
              <a:rPr lang="mr-IN" baseline="0" dirty="0" smtClean="0"/>
              <a:t>–</a:t>
            </a:r>
            <a:r>
              <a:rPr lang="en-US" baseline="0" dirty="0" smtClean="0"/>
              <a:t> social media </a:t>
            </a:r>
            <a:r>
              <a:rPr lang="mr-IN" baseline="0" dirty="0" smtClean="0"/>
              <a:t>–</a:t>
            </a:r>
            <a:r>
              <a:rPr lang="en-US" baseline="0" dirty="0" smtClean="0"/>
              <a:t> coffee coupons -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 this whether or not you have had any difficulties</a:t>
            </a:r>
          </a:p>
        </p:txBody>
      </p:sp>
    </p:spTree>
    <p:extLst>
      <p:ext uri="{BB962C8B-B14F-4D97-AF65-F5344CB8AC3E}">
        <p14:creationId xmlns:p14="http://schemas.microsoft.com/office/powerpoint/2010/main" val="283701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This information currently exists in various grant documents. The Organization Profile should be a central repository that is updated annually. It will save you a great deal of work in the long-term as everything is together.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For years, I was searching through past grants to find the info that I wanted/ or needed. 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Can also be a tool for educating your grant officer – eyeGO story. </a:t>
            </a:r>
          </a:p>
        </p:txBody>
      </p:sp>
    </p:spTree>
    <p:extLst>
      <p:ext uri="{BB962C8B-B14F-4D97-AF65-F5344CB8AC3E}">
        <p14:creationId xmlns:p14="http://schemas.microsoft.com/office/powerpoint/2010/main" val="442940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Essentially, it is like being back in school where you read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3505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599184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53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8180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488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488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know what you want to spend, so figure that out and then determine what you need to raise. Is</a:t>
            </a:r>
            <a:r>
              <a:rPr lang="en-US" baseline="0" dirty="0" smtClean="0"/>
              <a:t> it $40K more than you have ever done before</a:t>
            </a:r>
            <a:r>
              <a:rPr lang="mr-IN" baseline="0" dirty="0" smtClean="0"/>
              <a:t>…</a:t>
            </a:r>
            <a:r>
              <a:rPr lang="en-US" baseline="0" dirty="0" smtClean="0"/>
              <a:t>.no problem</a:t>
            </a:r>
            <a:r>
              <a:rPr lang="mr-IN" baseline="0" dirty="0" smtClean="0"/>
              <a:t>…</a:t>
            </a:r>
            <a:r>
              <a:rPr lang="en-US" baseline="0" dirty="0" smtClean="0"/>
              <a:t>.it will fall from the sky!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 </a:t>
            </a:r>
            <a:r>
              <a:rPr lang="mr-IN" baseline="0" dirty="0" smtClean="0"/>
              <a:t>–</a:t>
            </a:r>
            <a:r>
              <a:rPr lang="en-US" baseline="0" dirty="0" smtClean="0"/>
              <a:t> festival projects $40K in new money with no plans in place </a:t>
            </a:r>
            <a:r>
              <a:rPr lang="mr-IN" baseline="0" dirty="0" smtClean="0"/>
              <a:t>–</a:t>
            </a:r>
            <a:r>
              <a:rPr lang="en-US" baseline="0" dirty="0" smtClean="0"/>
              <a:t> expenditures are dependent on meeting this goal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 Is this a small monetary risk? Are</a:t>
            </a:r>
            <a:r>
              <a:rPr lang="en-US" baseline="0" dirty="0" smtClean="0"/>
              <a:t> you willing to dip into your reserves if necessary?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3. $1 per ticket? Allows the festival to move forward with project knowing that funds are in place that are not part of the budget.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adjust your plan, you proceed as anticipated.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9B278-D28D-2645-A466-CF5D4C80687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6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676400"/>
          </a:xfrm>
          <a:effectLst>
            <a:outerShdw blurRad="38100" dist="25398" dir="2700000" algn="ctr" rotWithShape="0">
              <a:schemeClr val="bg2">
                <a:alpha val="99962"/>
              </a:schemeClr>
            </a:outerShdw>
          </a:effec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C7F6F-ABCD-704F-B723-B77E2EC34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7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0B6FF-35F3-2B44-8437-2B9041DE0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55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EB786-09FC-2944-A1E0-74A5C9593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08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D7B4E-F734-4949-9120-1B303F502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08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59D2F-9FEC-6C4E-AF8A-877AD4B1B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13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D7ECB-3C55-F14A-B125-2156DC3E6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4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86B71-9CAB-A44A-8BB7-7F4532D5E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87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5EDC8-A052-3646-8D4B-FCDA044133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33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B48C2-E90F-1942-AAFA-301134E8A0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1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C4BB0-D75C-E545-9B23-EEBF8077AD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4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26685-8A56-CE43-9788-5402CA3B7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85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99962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99962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Verdana" charset="0"/>
              </a:defRPr>
            </a:lvl1pPr>
          </a:lstStyle>
          <a:p>
            <a:r>
              <a:rPr lang="en-CA" altLang="en-US"/>
              <a:t>January 27, 2015</a:t>
            </a:r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charset="0"/>
              </a:defRPr>
            </a:lvl1pPr>
          </a:lstStyle>
          <a:p>
            <a:fld id="{1E7E8EA2-B24F-0442-9335-C8272889AF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Monotype Sorts" charset="0"/>
        <a:buChar char="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Monotype Sorts" charset="0"/>
        <a:buChar char="R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Monotype Sorts" charset="0"/>
        <a:buChar char="R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Monotype Sorts" charset="0"/>
        <a:buChar char="R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ontariopresents.ca/events/festival-presenting-risk-management-webinar-2-risk-management-preparation-and-implement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5551488" cy="457200"/>
          </a:xfrm>
          <a:noFill/>
        </p:spPr>
        <p:txBody>
          <a:bodyPr/>
          <a:lstStyle/>
          <a:p>
            <a:pPr algn="r">
              <a:defRPr/>
            </a:pPr>
            <a:r>
              <a:rPr lang="en-US" dirty="0"/>
              <a:t>Cheryl A Ewing Consulting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511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Festivals </a:t>
            </a:r>
            <a:r>
              <a:rPr lang="mr-IN" dirty="0" smtClean="0"/>
              <a:t>–</a:t>
            </a:r>
            <a:r>
              <a:rPr lang="en-US" dirty="0" smtClean="0"/>
              <a:t> Risk Management</a:t>
            </a:r>
          </a:p>
        </p:txBody>
      </p:sp>
      <p:pic>
        <p:nvPicPr>
          <p:cNvPr id="6" name="Picture 2" descr="Large 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674697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Story B: Updating financials annually</a:t>
            </a:r>
            <a:r>
              <a:rPr lang="mr-IN" sz="4000" dirty="0" smtClean="0"/>
              <a:t>…</a:t>
            </a:r>
            <a:r>
              <a:rPr lang="en-US" sz="4000" dirty="0" smtClean="0"/>
              <a:t>once 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Cuts down on the work load of the individual inputting </a:t>
            </a:r>
            <a:r>
              <a:rPr lang="mr-IN" sz="2400" dirty="0" smtClean="0">
                <a:latin typeface="Arial"/>
                <a:cs typeface="Arial"/>
              </a:rPr>
              <a:t>…</a:t>
            </a:r>
            <a:r>
              <a:rPr lang="en-US" sz="2400" dirty="0" smtClean="0">
                <a:latin typeface="Arial"/>
                <a:cs typeface="Arial"/>
              </a:rPr>
              <a:t> items will have gone missing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No need to worry about possible shortfalls </a:t>
            </a:r>
            <a:r>
              <a:rPr lang="mr-IN" sz="2400" dirty="0" smtClean="0">
                <a:latin typeface="Arial"/>
                <a:cs typeface="Arial"/>
              </a:rPr>
              <a:t>–</a:t>
            </a:r>
            <a:r>
              <a:rPr lang="en-US" sz="2400" dirty="0" smtClean="0">
                <a:latin typeface="Arial"/>
                <a:cs typeface="Arial"/>
              </a:rPr>
              <a:t> you won’t know until too late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Allows the board to proceed with confidence and without worry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4114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4000" dirty="0" smtClean="0"/>
              <a:t>Better Practices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Prepare for an audit or financial review monthly, filing copies of invoices, deposits, grant letters as received in the audit file as financial records are updated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At 6 month period start projecting your income &amp; expenditures giving you time to adjust.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Meet on a regular basis with a financial committee reviewing the budget, preparing </a:t>
            </a:r>
            <a:r>
              <a:rPr lang="en-US" sz="2400" dirty="0" err="1" smtClean="0">
                <a:latin typeface="Arial"/>
                <a:cs typeface="Arial"/>
              </a:rPr>
              <a:t>cheques</a:t>
            </a:r>
            <a:r>
              <a:rPr lang="en-US" sz="2400" dirty="0" smtClean="0">
                <a:latin typeface="Arial"/>
                <a:cs typeface="Arial"/>
              </a:rPr>
              <a:t>, discussing challenges and opportunities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Story C: Volunteers &amp; Cash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You can save on the number of volunteers needed by having one person collect any money gathered at the gates.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This individual can be left alone to count </a:t>
            </a:r>
            <a:r>
              <a:rPr lang="mr-IN" sz="2400" dirty="0" smtClean="0">
                <a:latin typeface="Arial"/>
                <a:cs typeface="Arial"/>
              </a:rPr>
              <a:t>…</a:t>
            </a:r>
            <a:r>
              <a:rPr lang="en-US" sz="2400" dirty="0" smtClean="0">
                <a:latin typeface="Arial"/>
                <a:cs typeface="Arial"/>
              </a:rPr>
              <a:t> if there are any errors you will then know who to blame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4114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4000" dirty="0" smtClean="0"/>
              <a:t>Better Practices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Use partners to pick up cash receipts.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Have a secure location for receipts to be counted </a:t>
            </a:r>
            <a:r>
              <a:rPr lang="mr-IN" sz="2400" dirty="0" smtClean="0">
                <a:latin typeface="Arial"/>
                <a:cs typeface="Arial"/>
              </a:rPr>
              <a:t>–</a:t>
            </a:r>
            <a:r>
              <a:rPr lang="en-US" sz="2400" dirty="0" smtClean="0">
                <a:latin typeface="Arial"/>
                <a:cs typeface="Arial"/>
              </a:rPr>
              <a:t> by both.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Have a system in place for recording receipts including pickup location &amp; time.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Have a secure process for holding the receipts until banked.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114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4000" dirty="0" smtClean="0"/>
              <a:t>Your Board &amp; Finances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The financial statements are too complicated so no need to review them prior to meetings.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As long as the treasurer/staff knows what is going on, the rest of the board doesn’t need to think about it.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It is a good time to check emails, texts.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114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4000" dirty="0" smtClean="0"/>
              <a:t>Better Practices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Your board should receive financial reports on a regular basis.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Help them understand what they are reviewing.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Make projections </a:t>
            </a:r>
            <a:r>
              <a:rPr lang="en-US" sz="2400" dirty="0">
                <a:latin typeface="Arial"/>
                <a:cs typeface="Arial"/>
              </a:rPr>
              <a:t>as you approach the </a:t>
            </a:r>
            <a:r>
              <a:rPr lang="en-US" sz="2400" dirty="0" smtClean="0">
                <a:latin typeface="Arial"/>
                <a:cs typeface="Arial"/>
              </a:rPr>
              <a:t>festival.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Use the review to allow the board to respond to anticipated shortfalls.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4450"/>
            <a:ext cx="7990656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Managing Your Financials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116013" y="1844675"/>
            <a:ext cx="6705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Do you have more than one person monitoring?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Have a Financial Process in place (template provided)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Responsibility of board members to provide quotes and/or expected expenditures as each confirmed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then to confirm payment of each invoice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altLang="en-US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450"/>
            <a:ext cx="8062664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Managing Your Financials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1116013" y="1844675"/>
            <a:ext cx="6705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Have board members, committee chairs send emails with request to invoice: name of vendor in the subject line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Have a Finance Committee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Set </a:t>
            </a:r>
            <a:r>
              <a:rPr lang="en-US" altLang="en-US" dirty="0"/>
              <a:t>up a shared excel file allowing sharing of info (template to be provided</a:t>
            </a:r>
            <a:r>
              <a:rPr lang="en-US" altLang="en-US" dirty="0" smtClean="0"/>
              <a:t>) between Financial Committee members </a:t>
            </a:r>
            <a:endParaRPr lang="en-US" altLang="en-US" dirty="0"/>
          </a:p>
          <a:p>
            <a:pPr marL="0" indent="0"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altLang="en-US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11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If you were to rate your financial management systems what would be your score?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1 poor to 5 excellent</a:t>
            </a:r>
          </a:p>
          <a:p>
            <a:pPr marL="0" indent="0" algn="ctr">
              <a:buNone/>
              <a:defRPr/>
            </a:pPr>
            <a:r>
              <a:rPr lang="en-US" sz="4000" dirty="0" smtClean="0"/>
              <a:t>Has </a:t>
            </a:r>
            <a:r>
              <a:rPr lang="en-US" sz="4000" dirty="0"/>
              <a:t>it changed from your initial assessment?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08720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If you were to rate your board’s understanding of your financial situation what would be the score?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1 poor to 5 excellent</a:t>
            </a:r>
          </a:p>
          <a:p>
            <a:pPr marL="0" indent="0" algn="ctr">
              <a:buNone/>
              <a:defRPr/>
            </a:pPr>
            <a:r>
              <a:rPr lang="en-US" sz="4000" dirty="0"/>
              <a:t>Has it changed from your initial assessment?</a:t>
            </a:r>
          </a:p>
          <a:p>
            <a:pPr marL="0" indent="0" algn="ctr">
              <a:buFont typeface="Monotype Sorts" charset="0"/>
              <a:buNone/>
              <a:defRPr/>
            </a:pP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1863" y="6237288"/>
            <a:ext cx="2895600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Cheryl A Ewing Consulting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Reminders: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143000" y="2152650"/>
            <a:ext cx="6705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108585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dirty="0"/>
              <a:t>You can hear us, we cannot hear you!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b="1" dirty="0"/>
              <a:t>Can’t hear?</a:t>
            </a:r>
          </a:p>
          <a:p>
            <a:pPr>
              <a:defRPr/>
            </a:pPr>
            <a:r>
              <a:rPr lang="en-US" sz="1800" dirty="0"/>
              <a:t>Try turning up your volume</a:t>
            </a:r>
          </a:p>
          <a:p>
            <a:pPr>
              <a:defRPr/>
            </a:pPr>
            <a:r>
              <a:rPr lang="en-US" sz="1800" dirty="0"/>
              <a:t>Call in by phone or use your computer headphones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b="1" dirty="0"/>
              <a:t>Have a question? </a:t>
            </a:r>
          </a:p>
          <a:p>
            <a:pPr>
              <a:defRPr/>
            </a:pPr>
            <a:r>
              <a:rPr lang="en-US" sz="1800" dirty="0"/>
              <a:t>Use the chat box, any time. Will have time at the end and </a:t>
            </a:r>
            <a:r>
              <a:rPr lang="en-US" sz="1800" dirty="0" smtClean="0"/>
              <a:t>after the </a:t>
            </a:r>
            <a:r>
              <a:rPr lang="en-US" sz="1800" dirty="0"/>
              <a:t>webinar. 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b="1" dirty="0"/>
              <a:t>Downloads</a:t>
            </a:r>
          </a:p>
          <a:p>
            <a:pPr>
              <a:defRPr/>
            </a:pPr>
            <a:r>
              <a:rPr lang="en-US" sz="1800" dirty="0"/>
              <a:t>Slide Presentation and other materials</a:t>
            </a:r>
          </a:p>
          <a:p>
            <a:pPr>
              <a:defRPr/>
            </a:pPr>
            <a:r>
              <a:rPr lang="en-US" sz="1800" dirty="0"/>
              <a:t>Webinar Recording will be available on Ontario Presents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56656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Does your organization have staff?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Rate the board’s understanding of its role in relation to the staff. 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1 poor to 5 excellent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628800"/>
            <a:ext cx="763284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Volunteers are the greatest asset to any organization.</a:t>
            </a:r>
          </a:p>
          <a:p>
            <a:endParaRPr lang="en-US" dirty="0"/>
          </a:p>
          <a:p>
            <a:r>
              <a:rPr lang="en-US" dirty="0"/>
              <a:t>Committed, supported volunteers can overcome lack of other resources. </a:t>
            </a:r>
          </a:p>
          <a:p>
            <a:r>
              <a:rPr lang="en-US" dirty="0" smtClean="0"/>
              <a:t>How to avoid unproductive tensions at the board table.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 recruitment process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Interview candidates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Invite them to one or two meetings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Develop a process for dealing with conflict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Recruit from committees</a:t>
            </a:r>
          </a:p>
        </p:txBody>
      </p:sp>
    </p:spTree>
    <p:extLst>
      <p:ext uri="{BB962C8B-B14F-4D97-AF65-F5344CB8AC3E}">
        <p14:creationId xmlns:p14="http://schemas.microsoft.com/office/powerpoint/2010/main" val="17874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62880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Have clear expectations for board/committee members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Time expectations i.e. # of meetings, # of hours monthly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Commitment expectations i.e. donations, tickets</a:t>
            </a:r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Keeping a clear path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dirty="0"/>
              <a:t>Have an exit interview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Identify internal or external roadblocks to successful retention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Have board members fill out an annual </a:t>
            </a:r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628800"/>
            <a:ext cx="763284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Negotiating the role of a working board versus staff: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Clear expectations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Detailed job description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HR committee to negotiate conflicts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Senior staff reports to a trusted board member prepared to negotiate on staff’s behalf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7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412776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Conflict Between Board </a:t>
            </a:r>
            <a:r>
              <a:rPr lang="en-US" dirty="0"/>
              <a:t>M</a:t>
            </a:r>
            <a:r>
              <a:rPr lang="en-US" dirty="0" smtClean="0"/>
              <a:t>embers: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1994 </a:t>
            </a:r>
            <a:r>
              <a:rPr lang="en-US" dirty="0"/>
              <a:t>study of over 50 Minnesota boards reported that the </a:t>
            </a:r>
            <a:r>
              <a:rPr lang="en-US" dirty="0" smtClean="0"/>
              <a:t>main </a:t>
            </a:r>
            <a:r>
              <a:rPr lang="en-US" dirty="0"/>
              <a:t>reason for members resigning was destructive conflict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it </a:t>
            </a:r>
            <a:r>
              <a:rPr lang="en-US" dirty="0"/>
              <a:t>is critical that the </a:t>
            </a:r>
            <a:r>
              <a:rPr lang="en-US" dirty="0" smtClean="0"/>
              <a:t>Board </a:t>
            </a:r>
            <a:r>
              <a:rPr lang="en-US" dirty="0"/>
              <a:t>Chair manages conflict  </a:t>
            </a:r>
          </a:p>
          <a:p>
            <a:endParaRPr lang="en-US" dirty="0" smtClean="0"/>
          </a:p>
          <a:p>
            <a:r>
              <a:rPr lang="en-US" dirty="0" smtClean="0"/>
              <a:t>D</a:t>
            </a:r>
            <a:r>
              <a:rPr lang="pt-BR" dirty="0" smtClean="0"/>
              <a:t>o NOT </a:t>
            </a:r>
            <a:r>
              <a:rPr lang="pt-BR" dirty="0"/>
              <a:t>do it </a:t>
            </a:r>
            <a:r>
              <a:rPr lang="pt-BR" dirty="0" err="1"/>
              <a:t>yourself</a:t>
            </a:r>
            <a:r>
              <a:rPr lang="pt-BR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private </a:t>
            </a:r>
            <a:r>
              <a:rPr lang="en-US" dirty="0"/>
              <a:t>meetings are often the best way to deal with </a:t>
            </a:r>
            <a:r>
              <a:rPr lang="en-US" dirty="0" smtClean="0"/>
              <a:t>conflict </a:t>
            </a:r>
            <a:r>
              <a:rPr lang="en-US" dirty="0"/>
              <a:t>bringing the parties together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</a:t>
            </a:r>
            <a:r>
              <a:rPr lang="en-US" dirty="0"/>
              <a:t>be done without loss of face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important </a:t>
            </a:r>
            <a:r>
              <a:rPr lang="en-US" dirty="0"/>
              <a:t>that the rest of the board know that the matter has been </a:t>
            </a:r>
            <a:r>
              <a:rPr lang="en-US" dirty="0" smtClean="0"/>
              <a:t>resolved</a:t>
            </a:r>
          </a:p>
        </p:txBody>
      </p:sp>
    </p:spTree>
    <p:extLst>
      <p:ext uri="{BB962C8B-B14F-4D97-AF65-F5344CB8AC3E}">
        <p14:creationId xmlns:p14="http://schemas.microsoft.com/office/powerpoint/2010/main" val="18826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48478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Chair unable/unwilling to address the challenge 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do </a:t>
            </a:r>
            <a:r>
              <a:rPr lang="en-US" dirty="0"/>
              <a:t>you have a respected past </a:t>
            </a:r>
            <a:r>
              <a:rPr lang="en-US" dirty="0" smtClean="0"/>
              <a:t>board </a:t>
            </a:r>
            <a:r>
              <a:rPr lang="en-US" dirty="0"/>
              <a:t>leader willing to assist?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IF NOT </a:t>
            </a:r>
          </a:p>
          <a:p>
            <a:r>
              <a:rPr lang="en-US" dirty="0"/>
              <a:t>Look for a mediator within the community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 NOT let it Fester </a:t>
            </a:r>
            <a:r>
              <a:rPr lang="en-US" dirty="0" smtClean="0"/>
              <a:t>it </a:t>
            </a:r>
            <a:r>
              <a:rPr lang="en-US" dirty="0"/>
              <a:t>does not get better </a:t>
            </a:r>
          </a:p>
        </p:txBody>
      </p:sp>
    </p:spTree>
    <p:extLst>
      <p:ext uri="{BB962C8B-B14F-4D97-AF65-F5344CB8AC3E}">
        <p14:creationId xmlns:p14="http://schemas.microsoft.com/office/powerpoint/2010/main" val="38078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412776"/>
            <a:ext cx="763284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Board / Staff Conflict </a:t>
            </a:r>
          </a:p>
          <a:p>
            <a:endParaRPr lang="nb-NO" dirty="0" smtClean="0"/>
          </a:p>
          <a:p>
            <a:pPr marL="342900" indent="-342900">
              <a:buFont typeface="Arial"/>
              <a:buChar char="•"/>
            </a:pPr>
            <a:r>
              <a:rPr lang="nb-NO" dirty="0" err="1" smtClean="0"/>
              <a:t>Avoid</a:t>
            </a:r>
            <a:r>
              <a:rPr lang="nb-NO" dirty="0" smtClean="0"/>
              <a:t> </a:t>
            </a:r>
            <a:r>
              <a:rPr lang="nb-NO" dirty="0" err="1" smtClean="0"/>
              <a:t>bringing</a:t>
            </a:r>
            <a:r>
              <a:rPr lang="nb-NO" dirty="0" smtClean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board</a:t>
            </a:r>
            <a:r>
              <a:rPr lang="nb-NO" dirty="0"/>
              <a:t> </a:t>
            </a:r>
            <a:r>
              <a:rPr lang="nb-NO" dirty="0" err="1"/>
              <a:t>into</a:t>
            </a:r>
            <a:r>
              <a:rPr lang="nb-NO" dirty="0"/>
              <a:t> a </a:t>
            </a:r>
            <a:r>
              <a:rPr lang="nb-NO" dirty="0" err="1" smtClean="0"/>
              <a:t>board</a:t>
            </a:r>
            <a:r>
              <a:rPr lang="nb-NO" dirty="0" smtClean="0"/>
              <a:t>/staff </a:t>
            </a:r>
            <a:r>
              <a:rPr lang="nb-NO" dirty="0" err="1"/>
              <a:t>conflict</a:t>
            </a:r>
            <a:r>
              <a:rPr lang="nb-NO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They </a:t>
            </a:r>
            <a:r>
              <a:rPr lang="en-US" dirty="0"/>
              <a:t>did </a:t>
            </a:r>
            <a:r>
              <a:rPr lang="en-US" dirty="0" smtClean="0"/>
              <a:t>not </a:t>
            </a:r>
            <a:r>
              <a:rPr lang="en-US" dirty="0"/>
              <a:t>sign on to deal with conflict and may see it as a negative within you  </a:t>
            </a:r>
          </a:p>
          <a:p>
            <a:endParaRPr lang="it-IT" dirty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handled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board</a:t>
            </a:r>
            <a:r>
              <a:rPr lang="it-IT" dirty="0"/>
              <a:t> input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outline </a:t>
            </a:r>
            <a:r>
              <a:rPr lang="en-US" dirty="0"/>
              <a:t>the problem, explain </a:t>
            </a:r>
            <a:r>
              <a:rPr lang="en-US" dirty="0" smtClean="0"/>
              <a:t>the </a:t>
            </a:r>
            <a:r>
              <a:rPr lang="en-US" dirty="0"/>
              <a:t>process you want to follow, remind of </a:t>
            </a:r>
            <a:r>
              <a:rPr lang="en-US" dirty="0" smtClean="0"/>
              <a:t>the need for confidentiality </a:t>
            </a:r>
            <a:r>
              <a:rPr lang="en-US" dirty="0"/>
              <a:t>and the </a:t>
            </a:r>
            <a:r>
              <a:rPr lang="en-US" dirty="0" smtClean="0"/>
              <a:t>organization</a:t>
            </a:r>
            <a:r>
              <a:rPr lang="mr-IN" dirty="0" smtClean="0"/>
              <a:t>’</a:t>
            </a:r>
            <a:r>
              <a:rPr lang="en-US" dirty="0" smtClean="0"/>
              <a:t>s </a:t>
            </a:r>
            <a:r>
              <a:rPr lang="en-US" dirty="0"/>
              <a:t>obligations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sz="2000" dirty="0" smtClean="0"/>
              <a:t>NOTE: if goes to subcommittee, board must understand why better dealt with smaller group and be informed of outcome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41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714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045761"/>
            <a:ext cx="7632848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Board/Executive </a:t>
            </a:r>
            <a:r>
              <a:rPr lang="en-US" dirty="0" smtClean="0"/>
              <a:t>Conflict: </a:t>
            </a:r>
          </a:p>
          <a:p>
            <a:endParaRPr lang="en-US" sz="1000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generally </a:t>
            </a:r>
            <a:r>
              <a:rPr lang="en-US" dirty="0"/>
              <a:t>staff </a:t>
            </a:r>
            <a:r>
              <a:rPr lang="en-US" dirty="0" smtClean="0"/>
              <a:t>loses</a:t>
            </a:r>
            <a:r>
              <a:rPr lang="en-US" dirty="0"/>
              <a:t> </a:t>
            </a:r>
            <a:r>
              <a:rPr lang="en-US" dirty="0" smtClean="0"/>
              <a:t>either </a:t>
            </a:r>
            <a:r>
              <a:rPr lang="en-US" dirty="0"/>
              <a:t>job or the Board </a:t>
            </a:r>
            <a:r>
              <a:rPr lang="en-US" dirty="0" smtClean="0"/>
              <a:t>loses board members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Both cause </a:t>
            </a:r>
            <a:r>
              <a:rPr lang="en-US" dirty="0"/>
              <a:t>loss of momentum, continuity, expertise, </a:t>
            </a:r>
            <a:r>
              <a:rPr lang="en-US" dirty="0" smtClean="0"/>
              <a:t>possibly good </a:t>
            </a:r>
            <a:r>
              <a:rPr lang="en-US" dirty="0"/>
              <a:t>name</a:t>
            </a:r>
          </a:p>
          <a:p>
            <a:pPr marL="342900" indent="-342900">
              <a:buFont typeface="Arial"/>
              <a:buChar char="•"/>
            </a:pP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conflicts</a:t>
            </a:r>
            <a:r>
              <a:rPr lang="it-IT" dirty="0" smtClean="0"/>
              <a:t> </a:t>
            </a:r>
            <a:r>
              <a:rPr lang="it-IT" dirty="0" err="1"/>
              <a:t>g</a:t>
            </a:r>
            <a:r>
              <a:rPr lang="it-IT" dirty="0" err="1" smtClean="0"/>
              <a:t>enerally</a:t>
            </a:r>
            <a:r>
              <a:rPr lang="it-IT" dirty="0" smtClean="0"/>
              <a:t> </a:t>
            </a:r>
            <a:r>
              <a:rPr lang="it-IT" dirty="0" err="1"/>
              <a:t>build</a:t>
            </a:r>
            <a:r>
              <a:rPr lang="it-IT" dirty="0"/>
              <a:t> up </a:t>
            </a:r>
            <a:r>
              <a:rPr lang="en-US" dirty="0" smtClean="0"/>
              <a:t>so </a:t>
            </a:r>
            <a:r>
              <a:rPr lang="en-US" dirty="0"/>
              <a:t>deal with small conflicts as they arise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significant conflict </a:t>
            </a:r>
            <a:r>
              <a:rPr lang="en-US" dirty="0" smtClean="0"/>
              <a:t>deal </a:t>
            </a:r>
            <a:r>
              <a:rPr lang="en-US" dirty="0"/>
              <a:t>with it quickly and get help</a:t>
            </a:r>
          </a:p>
          <a:p>
            <a:pPr marL="800100" lvl="1" indent="-342900">
              <a:buFont typeface="Arial"/>
              <a:buChar char="•"/>
            </a:pPr>
            <a:r>
              <a:rPr lang="it-IT" dirty="0" smtClean="0"/>
              <a:t>Mediator</a:t>
            </a:r>
            <a:r>
              <a:rPr lang="it-IT" dirty="0"/>
              <a:t> </a:t>
            </a:r>
            <a:r>
              <a:rPr lang="it-IT" dirty="0" smtClean="0"/>
              <a:t>o </a:t>
            </a:r>
            <a:r>
              <a:rPr lang="ro-RO" dirty="0" smtClean="0"/>
              <a:t>Consultant </a:t>
            </a:r>
            <a:r>
              <a:rPr lang="ro-RO" dirty="0"/>
              <a:t>with conflict management skills</a:t>
            </a:r>
          </a:p>
          <a:p>
            <a:pPr marL="800100" lvl="1" indent="-342900">
              <a:buFont typeface="Arial"/>
              <a:buChar char="•"/>
            </a:pPr>
            <a:r>
              <a:rPr lang="ro-RO" dirty="0" smtClean="0"/>
              <a:t>Previous </a:t>
            </a:r>
            <a:r>
              <a:rPr lang="ro-RO" dirty="0"/>
              <a:t>board chair, executive or other leader</a:t>
            </a:r>
          </a:p>
          <a:p>
            <a:r>
              <a:rPr lang="ro-RO" dirty="0"/>
              <a:t>Must be neutral and acceptable to </a:t>
            </a:r>
            <a:r>
              <a:rPr lang="ro-RO" dirty="0" smtClean="0"/>
              <a:t>both parties.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38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4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Volunteer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1700808"/>
            <a:ext cx="763284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you have a good chair, work together to develop policies </a:t>
            </a:r>
            <a:r>
              <a:rPr lang="en-US" dirty="0" smtClean="0"/>
              <a:t>and practices </a:t>
            </a:r>
            <a:r>
              <a:rPr lang="en-US" dirty="0"/>
              <a:t>to </a:t>
            </a:r>
            <a:r>
              <a:rPr lang="en-US" dirty="0" smtClean="0"/>
              <a:t>avoid </a:t>
            </a:r>
            <a:r>
              <a:rPr lang="en-US" dirty="0"/>
              <a:t>issues in the future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make </a:t>
            </a:r>
            <a:r>
              <a:rPr lang="en-US" dirty="0"/>
              <a:t>mutual respect part of the culture of the </a:t>
            </a:r>
          </a:p>
          <a:p>
            <a:r>
              <a:rPr lang="en-US" dirty="0"/>
              <a:t>organization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conflict </a:t>
            </a:r>
            <a:r>
              <a:rPr lang="en-US" dirty="0"/>
              <a:t>resolution policies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board </a:t>
            </a:r>
            <a:r>
              <a:rPr lang="en-US" dirty="0"/>
              <a:t>recruitment and training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clear </a:t>
            </a:r>
            <a:r>
              <a:rPr lang="en-US" dirty="0"/>
              <a:t>expectations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committee </a:t>
            </a:r>
            <a:r>
              <a:rPr lang="en-US" dirty="0"/>
              <a:t>and board member job descriptions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sunset </a:t>
            </a:r>
            <a:r>
              <a:rPr lang="en-US" dirty="0"/>
              <a:t>clause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terms </a:t>
            </a:r>
            <a:r>
              <a:rPr lang="en-US" dirty="0"/>
              <a:t>of office </a:t>
            </a:r>
            <a:r>
              <a:rPr lang="en-US" dirty="0" smtClean="0"/>
              <a:t>Can </a:t>
            </a:r>
            <a:r>
              <a:rPr lang="en-US" dirty="0"/>
              <a:t>volunteers be fired?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1863" y="6237288"/>
            <a:ext cx="2895600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Cheryl A Ewing Consulting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Goals: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143000" y="2152650"/>
            <a:ext cx="67056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To explore ways to ensure your festival will not have a long life</a:t>
            </a:r>
            <a:r>
              <a:rPr lang="mr-IN" altLang="en-US" dirty="0" smtClean="0"/>
              <a:t>…</a:t>
            </a:r>
            <a:r>
              <a:rPr lang="en-US" altLang="en-US" dirty="0" smtClean="0"/>
              <a:t>through poor resource management.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4212" y="1700808"/>
            <a:ext cx="734417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After 6 months, meet with new board members and discuss their needs &amp; the needs of your organization!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Make certain they understand board policies &amp; procedures, conflict of interest and conflict resolution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Review expectations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Talk with them monthly, be aware of what is important in their lives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Be genuinely interested in them as people</a:t>
            </a:r>
            <a:endParaRPr lang="en-US" alt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88913"/>
            <a:ext cx="7772400" cy="1676400"/>
          </a:xfrm>
          <a:prstGeom prst="rect">
            <a:avLst/>
          </a:prstGeom>
          <a:noFill/>
          <a:ln>
            <a:noFill/>
          </a:ln>
          <a:effectLst>
            <a:outerShdw blurRad="38100" dist="25398" dir="2700000" algn="ctr" rotWithShape="0">
              <a:schemeClr val="bg2">
                <a:alpha val="99962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US" sz="4000" dirty="0" smtClean="0"/>
              <a:t> Setting the stage</a:t>
            </a:r>
          </a:p>
        </p:txBody>
      </p:sp>
      <p:sp>
        <p:nvSpPr>
          <p:cNvPr id="40965" name="TextBox 2"/>
          <p:cNvSpPr txBox="1">
            <a:spLocks noChangeArrowheads="1"/>
          </p:cNvSpPr>
          <p:nvPr/>
        </p:nvSpPr>
        <p:spPr bwMode="auto">
          <a:xfrm>
            <a:off x="2771800" y="5703342"/>
            <a:ext cx="568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dirty="0"/>
              <a:t>In the long run, it will save you hours.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400">
              <a:latin typeface="Verdana" charset="0"/>
            </a:endParaRPr>
          </a:p>
        </p:txBody>
      </p:sp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US" altLang="en-US" sz="1400">
              <a:latin typeface="Verdan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09600"/>
            <a:ext cx="7772400" cy="1676400"/>
          </a:xfrm>
          <a:effectLst>
            <a:outerShdw blurRad="38100" dist="25398" dir="2700000" algn="ctr" rotWithShape="0">
              <a:schemeClr val="bg2">
                <a:alpha val="99962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In Conclusion</a:t>
            </a:r>
          </a:p>
        </p:txBody>
      </p:sp>
      <p:sp>
        <p:nvSpPr>
          <p:cNvPr id="65540" name="TextBox 1"/>
          <p:cNvSpPr txBox="1">
            <a:spLocks noChangeArrowheads="1"/>
          </p:cNvSpPr>
          <p:nvPr/>
        </p:nvSpPr>
        <p:spPr bwMode="auto">
          <a:xfrm>
            <a:off x="684213" y="1916113"/>
            <a:ext cx="78486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dirty="0" smtClean="0"/>
              <a:t>Managing your financials and your human resources is critical to the success of  your event. </a:t>
            </a:r>
          </a:p>
          <a:p>
            <a:endParaRPr lang="en-CA" altLang="en-US" dirty="0"/>
          </a:p>
          <a:p>
            <a:r>
              <a:rPr lang="en-CA" altLang="en-US" dirty="0" smtClean="0"/>
              <a:t>Time spent in setting up systems supports clarity going forward.</a:t>
            </a:r>
          </a:p>
          <a:p>
            <a:endParaRPr lang="en-CA" altLang="en-US" dirty="0"/>
          </a:p>
          <a:p>
            <a:r>
              <a:rPr lang="en-CA" altLang="en-US" dirty="0" smtClean="0"/>
              <a:t>Time spent in recruiting and maintaining relationships between board and committee members can help avoid future internal problems.</a:t>
            </a:r>
            <a:endParaRPr lang="en-CA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63491" name="TextBox 1"/>
          <p:cNvSpPr txBox="1">
            <a:spLocks noChangeArrowheads="1"/>
          </p:cNvSpPr>
          <p:nvPr/>
        </p:nvSpPr>
        <p:spPr bwMode="auto">
          <a:xfrm>
            <a:off x="1042988" y="836613"/>
            <a:ext cx="64817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4800" b="1">
                <a:latin typeface="Verdana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CA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2248"/>
            <a:ext cx="77724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Financial Management Excel worksheet</a:t>
            </a:r>
          </a:p>
          <a:p>
            <a:pPr>
              <a:buFont typeface="Arial" charset="0"/>
              <a:buChar char="•"/>
            </a:pP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dirty="0" smtClean="0"/>
              <a:t>Financial Process Template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altLang="en-US" dirty="0" smtClean="0"/>
              <a:t>February 22,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CA" dirty="0" smtClean="0"/>
              <a:t>Provided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2248"/>
            <a:ext cx="7772400" cy="4114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i="1" dirty="0" smtClean="0"/>
              <a:t>Assessing Not for Profit Boards</a:t>
            </a:r>
          </a:p>
          <a:p>
            <a:pPr>
              <a:buFont typeface="Arial" charset="0"/>
              <a:buChar char="•"/>
            </a:pPr>
            <a:r>
              <a:rPr lang="en-US" sz="2000" i="1" dirty="0" smtClean="0"/>
              <a:t>Board Manual Checklist</a:t>
            </a:r>
          </a:p>
          <a:p>
            <a:pPr>
              <a:buFont typeface="Arial" charset="0"/>
              <a:buChar char="•"/>
            </a:pPr>
            <a:r>
              <a:rPr lang="en-US" sz="2000" i="1" dirty="0" smtClean="0"/>
              <a:t>Analyzing Boards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Sample Board Member </a:t>
            </a:r>
            <a:r>
              <a:rPr lang="en-US" sz="2000" i="1" dirty="0" smtClean="0"/>
              <a:t>Commitment Agreement</a:t>
            </a:r>
          </a:p>
          <a:p>
            <a:pPr>
              <a:buFont typeface="Arial" charset="0"/>
              <a:buChar char="•"/>
            </a:pPr>
            <a:r>
              <a:rPr lang="en-US" sz="2000" i="1" dirty="0" smtClean="0"/>
              <a:t>National Study of Board Governance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Organizational Self-Assessment Tool </a:t>
            </a:r>
            <a:r>
              <a:rPr lang="en-US" sz="2000" i="1" dirty="0" err="1" smtClean="0"/>
              <a:t>Organizationalassess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Sample </a:t>
            </a:r>
            <a:r>
              <a:rPr lang="en-US" sz="2000" i="1" dirty="0" smtClean="0"/>
              <a:t>Self-Assessment Survey </a:t>
            </a:r>
            <a:r>
              <a:rPr lang="en-US" sz="2000" dirty="0" smtClean="0"/>
              <a:t>for Board Members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Sample Survey for Retiring Board Members </a:t>
            </a:r>
            <a:r>
              <a:rPr lang="en-US" sz="2000" i="1" dirty="0" err="1" smtClean="0"/>
              <a:t>Surveyretiring</a:t>
            </a:r>
            <a:endParaRPr lang="en-US" sz="2000" dirty="0"/>
          </a:p>
          <a:p>
            <a:pPr>
              <a:buFont typeface="Arial" charset="0"/>
              <a:buChar char="•"/>
            </a:pPr>
            <a:r>
              <a:rPr lang="en-US" sz="2000" i="1" dirty="0" smtClean="0"/>
              <a:t>What </a:t>
            </a:r>
            <a:r>
              <a:rPr lang="en-US" sz="2000" i="1" dirty="0" smtClean="0"/>
              <a:t>do you talk about at your board meetings?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altLang="en-US" dirty="0" smtClean="0"/>
              <a:t>February 22,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CA" dirty="0" smtClean="0"/>
              <a:t>Recommended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3224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Governing With Soul by Marjorie </a:t>
            </a:r>
            <a:r>
              <a:rPr lang="en-US" sz="2000" dirty="0" smtClean="0"/>
              <a:t>Sharpe</a:t>
            </a:r>
          </a:p>
          <a:p>
            <a:pPr marL="400050" lvl="1" indent="0">
              <a:buNone/>
            </a:pPr>
            <a:r>
              <a:rPr lang="en-US" sz="1200" dirty="0" smtClean="0"/>
              <a:t>Published </a:t>
            </a:r>
            <a:r>
              <a:rPr lang="en-US" sz="1200" dirty="0"/>
              <a:t>by Civil Sector Press, Toronto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altLang="en-US" dirty="0" smtClean="0"/>
              <a:t>February 22,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400">
              <a:latin typeface="Verdana" charset="0"/>
            </a:endParaRPr>
          </a:p>
        </p:txBody>
      </p:sp>
      <p:sp>
        <p:nvSpPr>
          <p:cNvPr id="4" name="Rectangle 5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bg2">
                <a:alpha val="74997"/>
              </a:schemeClr>
            </a:outerShdw>
          </a:effectLst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en-US" altLang="en-US" sz="1400">
              <a:latin typeface="Verdan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609600"/>
            <a:ext cx="7772400" cy="1676400"/>
          </a:xfrm>
          <a:effectLst>
            <a:outerShdw blurRad="38100" dist="25398" dir="2700000" algn="ctr" rotWithShape="0">
              <a:schemeClr val="bg2">
                <a:alpha val="99962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Sign Up for the </a:t>
            </a:r>
            <a:br>
              <a:rPr lang="en-US" sz="4800" dirty="0" smtClean="0"/>
            </a:br>
            <a:r>
              <a:rPr lang="en-US" sz="4800" dirty="0" smtClean="0"/>
              <a:t>Next webinar!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28498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hlinkClick r:id="rId3"/>
              </a:rPr>
              <a:t>Risk Management, </a:t>
            </a:r>
            <a:r>
              <a:rPr lang="en-US" sz="3200" u="sng" dirty="0" smtClean="0">
                <a:hlinkClick r:id="rId3"/>
              </a:rPr>
              <a:t>Part 2</a:t>
            </a:r>
            <a:r>
              <a:rPr lang="en-US" sz="3200" u="sng" dirty="0">
                <a:hlinkClick r:id="rId3"/>
              </a:rPr>
              <a:t>: </a:t>
            </a:r>
            <a:endParaRPr lang="en-US" sz="3200" u="sng" dirty="0" smtClean="0">
              <a:hlinkClick r:id="rId3"/>
            </a:endParaRPr>
          </a:p>
          <a:p>
            <a:pPr algn="ctr"/>
            <a:r>
              <a:rPr lang="en-US" sz="4000" u="sng" dirty="0" smtClean="0">
                <a:hlinkClick r:id="rId3"/>
              </a:rPr>
              <a:t>Preparation </a:t>
            </a:r>
            <a:r>
              <a:rPr lang="en-US" sz="4000" u="sng" dirty="0">
                <a:hlinkClick r:id="rId3"/>
              </a:rPr>
              <a:t>and Implementation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Agenda: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6705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/>
              <a:t>Financial Systems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Real Life Cases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Human Resources at the Board Level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If you were to rate your financial management systems what would be your score?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1 poor to 5 excellent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0424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If you were to rate your board’s understanding of your financial situation what would be the score?</a:t>
            </a:r>
          </a:p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1 poor to 5 excellent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Cheryl A Ewing Consulting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Real Life Cases: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6705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en-US" dirty="0" smtClean="0"/>
              <a:t>These things are happening now!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Story A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income covers the expenditures</a:t>
            </a:r>
            <a:endParaRPr lang="en-US" altLang="en-US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Story B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doing the books annually</a:t>
            </a:r>
            <a:endParaRPr lang="en-US" altLang="en-US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dirty="0" smtClean="0"/>
              <a:t>Story C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moving the money</a:t>
            </a:r>
          </a:p>
        </p:txBody>
      </p:sp>
    </p:spTree>
    <p:extLst>
      <p:ext uri="{BB962C8B-B14F-4D97-AF65-F5344CB8AC3E}">
        <p14:creationId xmlns:p14="http://schemas.microsoft.com/office/powerpoint/2010/main" val="10381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114800"/>
          </a:xfrm>
        </p:spPr>
        <p:txBody>
          <a:bodyPr/>
          <a:lstStyle/>
          <a:p>
            <a:pPr marL="0" indent="0" algn="ctr">
              <a:buFont typeface="Monotype Sorts" charset="0"/>
              <a:buNone/>
              <a:defRPr/>
            </a:pPr>
            <a:r>
              <a:rPr lang="en-US" sz="4000" dirty="0" smtClean="0"/>
              <a:t>Story A: A Wing &amp; a Prayer</a:t>
            </a:r>
          </a:p>
          <a:p>
            <a:pPr>
              <a:defRPr/>
            </a:pPr>
            <a:endParaRPr lang="en-US" sz="4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Determine what you want to spend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Identify the income needed  to cover these expenditures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Proceed with confidence that someone will come through with money for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4114800"/>
          </a:xfrm>
        </p:spPr>
        <p:txBody>
          <a:bodyPr/>
          <a:lstStyle/>
          <a:p>
            <a:pPr marL="0" indent="0">
              <a:buFont typeface="Monotype Sorts" charset="0"/>
              <a:buNone/>
              <a:defRPr/>
            </a:pPr>
            <a:r>
              <a:rPr lang="en-US" sz="4000" dirty="0" smtClean="0"/>
              <a:t>Better Practices</a:t>
            </a:r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Match new money to new projects or aspects </a:t>
            </a:r>
            <a:r>
              <a:rPr lang="mr-IN" sz="2400" dirty="0" smtClean="0">
                <a:latin typeface="Arial"/>
                <a:cs typeface="Arial"/>
              </a:rPr>
              <a:t>–</a:t>
            </a:r>
            <a:r>
              <a:rPr lang="en-US" sz="2400" dirty="0" smtClean="0">
                <a:latin typeface="Arial"/>
                <a:cs typeface="Arial"/>
              </a:rPr>
              <a:t> if dollars don’t come through, project does not go forward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Have a back-up plan </a:t>
            </a:r>
            <a:r>
              <a:rPr lang="mr-IN" sz="2400" dirty="0" smtClean="0">
                <a:latin typeface="Arial"/>
                <a:cs typeface="Arial"/>
              </a:rPr>
              <a:t>–</a:t>
            </a:r>
            <a:r>
              <a:rPr lang="en-US" sz="2400" dirty="0" smtClean="0">
                <a:latin typeface="Arial"/>
                <a:cs typeface="Arial"/>
              </a:rPr>
              <a:t> how much risk are you comfortable in formalizing?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latin typeface="Arial"/>
                <a:cs typeface="Arial"/>
              </a:rPr>
              <a:t>Develop a fund to support taking risks. This fund only appears in your budget upon </a:t>
            </a:r>
            <a:r>
              <a:rPr lang="en-US" sz="2400" dirty="0" err="1" smtClean="0">
                <a:latin typeface="Arial"/>
                <a:cs typeface="Arial"/>
              </a:rPr>
              <a:t>agreeement</a:t>
            </a:r>
            <a:r>
              <a:rPr lang="en-US" sz="2400" dirty="0" smtClean="0">
                <a:latin typeface="Arial"/>
                <a:cs typeface="Arial"/>
              </a:rPr>
              <a:t> on the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CA" altLang="en-US" sz="1400" dirty="0" smtClean="0">
                <a:latin typeface="Verdana" charset="0"/>
              </a:rPr>
              <a:t>February 22, 2017</a:t>
            </a:r>
            <a:endParaRPr lang="en-US" altLang="en-US" sz="1400" dirty="0">
              <a:latin typeface="Verdan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Cheryl A Ewing Consulting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 Fountain">
  <a:themeElements>
    <a:clrScheme name="">
      <a:dk1>
        <a:srgbClr val="003366"/>
      </a:dk1>
      <a:lt1>
        <a:srgbClr val="FFFF66"/>
      </a:lt1>
      <a:dk2>
        <a:srgbClr val="FFCC66"/>
      </a:dk2>
      <a:lt2>
        <a:srgbClr val="FFFF66"/>
      </a:lt2>
      <a:accent1>
        <a:srgbClr val="3366CC"/>
      </a:accent1>
      <a:accent2>
        <a:srgbClr val="CA314F"/>
      </a:accent2>
      <a:accent3>
        <a:srgbClr val="FFE2B8"/>
      </a:accent3>
      <a:accent4>
        <a:srgbClr val="DADA56"/>
      </a:accent4>
      <a:accent5>
        <a:srgbClr val="ADB8E2"/>
      </a:accent5>
      <a:accent6>
        <a:srgbClr val="B72B47"/>
      </a:accent6>
      <a:hlink>
        <a:srgbClr val="66CCFF"/>
      </a:hlink>
      <a:folHlink>
        <a:srgbClr val="FFE701"/>
      </a:folHlink>
    </a:clrScheme>
    <a:fontScheme name="Light Fountain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ight Fountain 1">
        <a:dk1>
          <a:srgbClr val="003366"/>
        </a:dk1>
        <a:lt1>
          <a:srgbClr val="FFFF66"/>
        </a:lt1>
        <a:dk2>
          <a:srgbClr val="B9152F"/>
        </a:dk2>
        <a:lt2>
          <a:srgbClr val="FFFF66"/>
        </a:lt2>
        <a:accent1>
          <a:srgbClr val="3366CC"/>
        </a:accent1>
        <a:accent2>
          <a:srgbClr val="CA314F"/>
        </a:accent2>
        <a:accent3>
          <a:srgbClr val="D9AAAD"/>
        </a:accent3>
        <a:accent4>
          <a:srgbClr val="DADA56"/>
        </a:accent4>
        <a:accent5>
          <a:srgbClr val="ADB8E2"/>
        </a:accent5>
        <a:accent6>
          <a:srgbClr val="B72B47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2004:Templates:Presentations:Designs:Light Fountain</Template>
  <TotalTime>7414</TotalTime>
  <Words>2309</Words>
  <Application>Microsoft Macintosh PowerPoint</Application>
  <PresentationFormat>On-screen Show (4:3)</PresentationFormat>
  <Paragraphs>343</Paragraphs>
  <Slides>36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Monotype Sorts</vt:lpstr>
      <vt:lpstr>ＭＳ Ｐゴシック</vt:lpstr>
      <vt:lpstr>Verdana</vt:lpstr>
      <vt:lpstr>Light Fountain</vt:lpstr>
      <vt:lpstr>Festivals – Risk Management</vt:lpstr>
      <vt:lpstr>Reminders:</vt:lpstr>
      <vt:lpstr>Goals:</vt:lpstr>
      <vt:lpstr>Agenda:</vt:lpstr>
      <vt:lpstr>PowerPoint Presentation</vt:lpstr>
      <vt:lpstr>PowerPoint Presentation</vt:lpstr>
      <vt:lpstr>Real Life Cases: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Your Financials</vt:lpstr>
      <vt:lpstr>Managing Your Financials</vt:lpstr>
      <vt:lpstr>PowerPoint Presentation</vt:lpstr>
      <vt:lpstr>PowerPoint Presentation</vt:lpstr>
      <vt:lpstr>Volunteer Management</vt:lpstr>
      <vt:lpstr>PowerPoint Presentation</vt:lpstr>
      <vt:lpstr>Volunteer Management</vt:lpstr>
      <vt:lpstr>Volunteer Management</vt:lpstr>
      <vt:lpstr>Volunteer Management</vt:lpstr>
      <vt:lpstr>Volunteer Management</vt:lpstr>
      <vt:lpstr>Volunteer Management</vt:lpstr>
      <vt:lpstr>Volunteer Management</vt:lpstr>
      <vt:lpstr>Volunteer Management</vt:lpstr>
      <vt:lpstr>Volunteer Management</vt:lpstr>
      <vt:lpstr>PowerPoint Presentation</vt:lpstr>
      <vt:lpstr>In Conclusion</vt:lpstr>
      <vt:lpstr>PowerPoint Presentation</vt:lpstr>
      <vt:lpstr>Templates</vt:lpstr>
      <vt:lpstr>Provided Resources</vt:lpstr>
      <vt:lpstr>Recommended Resources</vt:lpstr>
      <vt:lpstr>Sign Up for the  Next webinar! </vt:lpstr>
    </vt:vector>
  </TitlesOfParts>
  <Company>Cheryl A. Ewing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Touring Beyond Your Region</dc:title>
  <dc:creator>Cheryl Ewing</dc:creator>
  <cp:lastModifiedBy>Microsoft Office User</cp:lastModifiedBy>
  <cp:revision>120</cp:revision>
  <dcterms:created xsi:type="dcterms:W3CDTF">2012-02-06T02:12:40Z</dcterms:created>
  <dcterms:modified xsi:type="dcterms:W3CDTF">2017-02-21T16:31:34Z</dcterms:modified>
</cp:coreProperties>
</file>