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10.xml" ContentType="application/vnd.openxmlformats-officedocument.presentationml.notesSl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notesSlides/notesSlide11.xml" ContentType="application/vnd.openxmlformats-officedocument.presentationml.notesSlide+xml"/>
  <Override PartName="/ppt/charts/chart10.xml" ContentType="application/vnd.openxmlformats-officedocument.drawingml.chart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  <Override PartName="/ppt/charts/style2.xml" ContentType="application/vnd.ms-office.chartstyle+xml"/>
  <Override PartName="/ppt/charts/colors2.xml" ContentType="application/vnd.ms-office.chartcolorstyle+xml"/>
  <Override PartName="/ppt/charts/style3.xml" ContentType="application/vnd.ms-office.chartstyle+xml"/>
  <Override PartName="/ppt/charts/colors3.xml" ContentType="application/vnd.ms-office.chartcolorstyle+xml"/>
  <Override PartName="/ppt/charts/style4.xml" ContentType="application/vnd.ms-office.chartstyle+xml"/>
  <Override PartName="/ppt/charts/colors4.xml" ContentType="application/vnd.ms-office.chartcolorstyle+xml"/>
  <Override PartName="/ppt/charts/style5.xml" ContentType="application/vnd.ms-office.chartstyle+xml"/>
  <Override PartName="/ppt/charts/colors5.xml" ContentType="application/vnd.ms-office.chartcolorstyle+xml"/>
  <Override PartName="/ppt/charts/style6.xml" ContentType="application/vnd.ms-office.chartstyle+xml"/>
  <Override PartName="/ppt/charts/colors6.xml" ContentType="application/vnd.ms-office.chartcolorstyle+xml"/>
  <Override PartName="/ppt/charts/style7.xml" ContentType="application/vnd.ms-office.chartstyle+xml"/>
  <Override PartName="/ppt/charts/colors7.xml" ContentType="application/vnd.ms-office.chartcolorstyle+xml"/>
  <Override PartName="/ppt/charts/style8.xml" ContentType="application/vnd.ms-office.chartstyle+xml"/>
  <Override PartName="/ppt/charts/colors8.xml" ContentType="application/vnd.ms-office.chartcolorstyle+xml"/>
  <Override PartName="/ppt/charts/style9.xml" ContentType="application/vnd.ms-office.chartstyle+xml"/>
  <Override PartName="/ppt/charts/colors9.xml" ContentType="application/vnd.ms-office.chartcolorstyle+xml"/>
  <Override PartName="/ppt/charts/style10.xml" ContentType="application/vnd.ms-office.chartstyle+xml"/>
  <Override PartName="/ppt/charts/colors10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2" r:id="rId1"/>
  </p:sldMasterIdLst>
  <p:notesMasterIdLst>
    <p:notesMasterId r:id="rId58"/>
  </p:notesMasterIdLst>
  <p:sldIdLst>
    <p:sldId id="400" r:id="rId2"/>
    <p:sldId id="401" r:id="rId3"/>
    <p:sldId id="402" r:id="rId4"/>
    <p:sldId id="403" r:id="rId5"/>
    <p:sldId id="317" r:id="rId6"/>
    <p:sldId id="339" r:id="rId7"/>
    <p:sldId id="340" r:id="rId8"/>
    <p:sldId id="316" r:id="rId9"/>
    <p:sldId id="389" r:id="rId10"/>
    <p:sldId id="341" r:id="rId11"/>
    <p:sldId id="308" r:id="rId12"/>
    <p:sldId id="406" r:id="rId13"/>
    <p:sldId id="383" r:id="rId14"/>
    <p:sldId id="342" r:id="rId15"/>
    <p:sldId id="351" r:id="rId16"/>
    <p:sldId id="309" r:id="rId17"/>
    <p:sldId id="377" r:id="rId18"/>
    <p:sldId id="399" r:id="rId19"/>
    <p:sldId id="344" r:id="rId20"/>
    <p:sldId id="405" r:id="rId21"/>
    <p:sldId id="345" r:id="rId22"/>
    <p:sldId id="381" r:id="rId23"/>
    <p:sldId id="378" r:id="rId24"/>
    <p:sldId id="382" r:id="rId25"/>
    <p:sldId id="384" r:id="rId26"/>
    <p:sldId id="385" r:id="rId27"/>
    <p:sldId id="386" r:id="rId28"/>
    <p:sldId id="387" r:id="rId29"/>
    <p:sldId id="388" r:id="rId30"/>
    <p:sldId id="346" r:id="rId31"/>
    <p:sldId id="379" r:id="rId32"/>
    <p:sldId id="404" r:id="rId33"/>
    <p:sldId id="376" r:id="rId34"/>
    <p:sldId id="357" r:id="rId35"/>
    <p:sldId id="359" r:id="rId36"/>
    <p:sldId id="380" r:id="rId37"/>
    <p:sldId id="361" r:id="rId38"/>
    <p:sldId id="358" r:id="rId39"/>
    <p:sldId id="408" r:id="rId40"/>
    <p:sldId id="348" r:id="rId41"/>
    <p:sldId id="356" r:id="rId42"/>
    <p:sldId id="349" r:id="rId43"/>
    <p:sldId id="350" r:id="rId44"/>
    <p:sldId id="354" r:id="rId45"/>
    <p:sldId id="352" r:id="rId46"/>
    <p:sldId id="396" r:id="rId47"/>
    <p:sldId id="397" r:id="rId48"/>
    <p:sldId id="391" r:id="rId49"/>
    <p:sldId id="392" r:id="rId50"/>
    <p:sldId id="393" r:id="rId51"/>
    <p:sldId id="394" r:id="rId52"/>
    <p:sldId id="395" r:id="rId53"/>
    <p:sldId id="390" r:id="rId54"/>
    <p:sldId id="276" r:id="rId55"/>
    <p:sldId id="398" r:id="rId56"/>
    <p:sldId id="407" r:id="rId5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81C6"/>
    <a:srgbClr val="FF9900"/>
    <a:srgbClr val="3B579D"/>
    <a:srgbClr val="FF9933"/>
    <a:srgbClr val="FF6600"/>
    <a:srgbClr val="D7A8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86629" autoAdjust="0"/>
  </p:normalViewPr>
  <p:slideViewPr>
    <p:cSldViewPr snapToGrid="0">
      <p:cViewPr>
        <p:scale>
          <a:sx n="54" d="100"/>
          <a:sy n="54" d="100"/>
        </p:scale>
        <p:origin x="-96" y="-3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3" Type="http://schemas.microsoft.com/office/2011/relationships/chartStyle" Target="style10.xml"/><Relationship Id="rId2" Type="http://schemas.microsoft.com/office/2011/relationships/chartColorStyle" Target="colors10.xml"/><Relationship Id="rId1" Type="http://schemas.openxmlformats.org/officeDocument/2006/relationships/package" Target="../embeddings/Microsoft_Excel_Worksheet10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Style" Target="style6.xml"/><Relationship Id="rId2" Type="http://schemas.microsoft.com/office/2011/relationships/chartColorStyle" Target="colors6.xml"/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3" Type="http://schemas.microsoft.com/office/2011/relationships/chartStyle" Target="style7.xml"/><Relationship Id="rId2" Type="http://schemas.microsoft.com/office/2011/relationships/chartColorStyle" Target="colors7.xml"/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3" Type="http://schemas.microsoft.com/office/2011/relationships/chartStyle" Target="style8.xml"/><Relationship Id="rId2" Type="http://schemas.microsoft.com/office/2011/relationships/chartColorStyle" Target="colors8.xml"/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3" Type="http://schemas.microsoft.com/office/2011/relationships/chartStyle" Target="style9.xml"/><Relationship Id="rId2" Type="http://schemas.microsoft.com/office/2011/relationships/chartColorStyle" Target="colors9.xml"/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C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439045924615614E-2"/>
          <c:y val="5.2932944578435989E-2"/>
          <c:w val="0.91770276950274277"/>
          <c:h val="0.91853974418431705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</c:dPt>
          <c:cat>
            <c:strRef>
              <c:f>Sheet1!$A$2:$A$5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55</c:v>
                </c:pt>
                <c:pt idx="1">
                  <c:v>45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C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65</c:v>
                </c:pt>
              </c:strCache>
            </c:strRef>
          </c:tx>
          <c:spPr>
            <a:solidFill>
              <a:schemeClr val="tx1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Pinterest</c:v>
                </c:pt>
                <c:pt idx="1">
                  <c:v>Tumblr</c:v>
                </c:pt>
                <c:pt idx="2">
                  <c:v>LinkedIn</c:v>
                </c:pt>
                <c:pt idx="3">
                  <c:v>Twitter</c:v>
                </c:pt>
                <c:pt idx="4">
                  <c:v>Facebook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0.09</c:v>
                </c:pt>
                <c:pt idx="1">
                  <c:v>0.01</c:v>
                </c:pt>
                <c:pt idx="2">
                  <c:v>0.13</c:v>
                </c:pt>
                <c:pt idx="3">
                  <c:v>0.05</c:v>
                </c:pt>
                <c:pt idx="4">
                  <c:v>0.45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50</c:v>
                </c:pt>
              </c:strCache>
            </c:strRef>
          </c:tx>
          <c:spPr>
            <a:solidFill>
              <a:schemeClr val="bg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Pinterest</c:v>
                </c:pt>
                <c:pt idx="1">
                  <c:v>Tumblr</c:v>
                </c:pt>
                <c:pt idx="2">
                  <c:v>LinkedIn</c:v>
                </c:pt>
                <c:pt idx="3">
                  <c:v>Twitter</c:v>
                </c:pt>
                <c:pt idx="4">
                  <c:v>Facebook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0.14000000000000001</c:v>
                </c:pt>
                <c:pt idx="1">
                  <c:v>0.03</c:v>
                </c:pt>
                <c:pt idx="2">
                  <c:v>0.24</c:v>
                </c:pt>
                <c:pt idx="3">
                  <c:v>0.09</c:v>
                </c:pt>
                <c:pt idx="4">
                  <c:v>0.6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30</c:v>
                </c:pt>
              </c:strCache>
            </c:strRef>
          </c:tx>
          <c:spPr>
            <a:solidFill>
              <a:srgbClr val="6681C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Pinterest</c:v>
                </c:pt>
                <c:pt idx="1">
                  <c:v>Tumblr</c:v>
                </c:pt>
                <c:pt idx="2">
                  <c:v>LinkedIn</c:v>
                </c:pt>
                <c:pt idx="3">
                  <c:v>Twitter</c:v>
                </c:pt>
                <c:pt idx="4">
                  <c:v>Facebook</c:v>
                </c:pt>
              </c:strCache>
            </c:strRef>
          </c:cat>
          <c:val>
            <c:numRef>
              <c:f>Sheet1!$D$2:$D$6</c:f>
              <c:numCache>
                <c:formatCode>0%</c:formatCode>
                <c:ptCount val="5"/>
                <c:pt idx="0">
                  <c:v>0.24</c:v>
                </c:pt>
                <c:pt idx="1">
                  <c:v>0.05</c:v>
                </c:pt>
                <c:pt idx="2">
                  <c:v>0.27</c:v>
                </c:pt>
                <c:pt idx="3">
                  <c:v>0.19</c:v>
                </c:pt>
                <c:pt idx="4">
                  <c:v>0.79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18</c:v>
                </c:pt>
              </c:strCache>
            </c:strRef>
          </c:tx>
          <c:spPr>
            <a:solidFill>
              <a:srgbClr val="FF99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Pinterest</c:v>
                </c:pt>
                <c:pt idx="1">
                  <c:v>Tumblr</c:v>
                </c:pt>
                <c:pt idx="2">
                  <c:v>LinkedIn</c:v>
                </c:pt>
                <c:pt idx="3">
                  <c:v>Twitter</c:v>
                </c:pt>
                <c:pt idx="4">
                  <c:v>Facebook</c:v>
                </c:pt>
              </c:strCache>
            </c:strRef>
          </c:cat>
          <c:val>
            <c:numRef>
              <c:f>Sheet1!$E$2:$E$6</c:f>
              <c:numCache>
                <c:formatCode>0%</c:formatCode>
                <c:ptCount val="5"/>
                <c:pt idx="0">
                  <c:v>0.27</c:v>
                </c:pt>
                <c:pt idx="1">
                  <c:v>0.13</c:v>
                </c:pt>
                <c:pt idx="2">
                  <c:v>0.15</c:v>
                </c:pt>
                <c:pt idx="3">
                  <c:v>0.31</c:v>
                </c:pt>
                <c:pt idx="4">
                  <c:v>0.84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7133184"/>
        <c:axId val="32881408"/>
      </c:barChart>
      <c:catAx>
        <c:axId val="4713318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2881408"/>
        <c:crosses val="autoZero"/>
        <c:auto val="1"/>
        <c:lblAlgn val="ctr"/>
        <c:lblOffset val="100"/>
        <c:noMultiLvlLbl val="0"/>
      </c:catAx>
      <c:valAx>
        <c:axId val="32881408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471331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C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439045924615614E-2"/>
          <c:y val="5.2932944578435989E-2"/>
          <c:w val="0.91770276950274277"/>
          <c:h val="0.91853974418431705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</c:dPt>
          <c:cat>
            <c:strRef>
              <c:f>Sheet1!$A$2:$A$5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48</c:v>
                </c:pt>
                <c:pt idx="1">
                  <c:v>52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C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439045924615614E-2"/>
          <c:y val="5.2932944578435989E-2"/>
          <c:w val="0.91770276950274277"/>
          <c:h val="0.91853974418431705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</c:dPt>
          <c:cat>
            <c:strRef>
              <c:f>Sheet1!$A$2:$A$5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39</c:v>
                </c:pt>
                <c:pt idx="1">
                  <c:v>61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C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439045924615614E-2"/>
          <c:y val="5.2932944578435989E-2"/>
          <c:w val="0.91770276950274277"/>
          <c:h val="0.91853974418431705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</c:dPt>
          <c:cat>
            <c:strRef>
              <c:f>Sheet1!$A$2:$A$5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68</c:v>
                </c:pt>
                <c:pt idx="1">
                  <c:v>32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C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439045924615614E-2"/>
          <c:y val="0"/>
          <c:w val="0.89935768222916435"/>
          <c:h val="0.9826130200544154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</c:dPt>
          <c:cat>
            <c:strRef>
              <c:f>Sheet1!$A$2:$A$5</c:f>
              <c:strCache>
                <c:ptCount val="2"/>
                <c:pt idx="0">
                  <c:v>45+</c:v>
                </c:pt>
                <c:pt idx="1">
                  <c:v>Under 24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95</c:v>
                </c:pt>
                <c:pt idx="1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C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439045924615614E-2"/>
          <c:y val="0"/>
          <c:w val="0.89935768222916435"/>
          <c:h val="0.9826130200544154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</c:dPt>
          <c:cat>
            <c:strRef>
              <c:f>Sheet1!$A$2:$A$5</c:f>
              <c:strCache>
                <c:ptCount val="2"/>
                <c:pt idx="0">
                  <c:v>45+</c:v>
                </c:pt>
                <c:pt idx="1">
                  <c:v>Under 24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20</c:v>
                </c:pt>
                <c:pt idx="1">
                  <c:v>80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C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439045924615614E-2"/>
          <c:y val="0"/>
          <c:w val="0.89935768222916435"/>
          <c:h val="0.9826130200544154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</c:dPt>
          <c:cat>
            <c:strRef>
              <c:f>Sheet1!$A$2:$A$5</c:f>
              <c:strCache>
                <c:ptCount val="2"/>
                <c:pt idx="0">
                  <c:v>45+</c:v>
                </c:pt>
                <c:pt idx="1">
                  <c:v>Under 24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18</c:v>
                </c:pt>
                <c:pt idx="1">
                  <c:v>92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C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439045924615614E-2"/>
          <c:y val="0"/>
          <c:w val="0.89935768222916435"/>
          <c:h val="0.9826130200544154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</c:dPt>
          <c:cat>
            <c:strRef>
              <c:f>Sheet1!$A$2:$A$5</c:f>
              <c:strCache>
                <c:ptCount val="2"/>
                <c:pt idx="0">
                  <c:v>45+</c:v>
                </c:pt>
                <c:pt idx="1">
                  <c:v>Under 24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18</c:v>
                </c:pt>
                <c:pt idx="1">
                  <c:v>92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C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439045924615614E-2"/>
          <c:y val="0"/>
          <c:w val="0.89935768222916435"/>
          <c:h val="0.9826130200544154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</c:dPt>
          <c:cat>
            <c:strRef>
              <c:f>Sheet1!$A$2:$A$5</c:f>
              <c:strCache>
                <c:ptCount val="2"/>
                <c:pt idx="0">
                  <c:v>45+</c:v>
                </c:pt>
                <c:pt idx="1">
                  <c:v>Under 24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10</c:v>
                </c:pt>
                <c:pt idx="1">
                  <c:v>90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A58679-55CE-3447-A299-308F487E3293}" type="datetimeFigureOut">
              <a:rPr lang="en-US" smtClean="0"/>
              <a:t>5/14/2014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5845DE-D239-AC41-94B1-E6E074802D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1428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5845DE-D239-AC41-94B1-E6E074802D6D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27505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5845DE-D239-AC41-94B1-E6E074802D6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5166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5845DE-D239-AC41-94B1-E6E074802D6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4704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Mention FB </a:t>
            </a:r>
            <a:r>
              <a:rPr lang="en-CA" smtClean="0"/>
              <a:t>challenges</a:t>
            </a:r>
            <a:r>
              <a:rPr lang="en-CA" baseline="0" smtClean="0"/>
              <a:t> – resource at the end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5845DE-D239-AC41-94B1-E6E074802D6D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1118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5845DE-D239-AC41-94B1-E6E074802D6D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2013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5845DE-D239-AC41-94B1-E6E074802D6D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0211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Tumblr – one</a:t>
            </a:r>
            <a:r>
              <a:rPr lang="en-CA" baseline="0" dirty="0" smtClean="0"/>
              <a:t> of the best ways to reach younger generations (it incorporate pretty much all elements of other social media tools). Very informal, fun and creative.</a:t>
            </a:r>
          </a:p>
          <a:p>
            <a:r>
              <a:rPr lang="en-CA" dirty="0" smtClean="0"/>
              <a:t>Tumblr is not for press releases, not well-suited for corporate/business</a:t>
            </a:r>
            <a:r>
              <a:rPr lang="en-CA" baseline="0" dirty="0" smtClean="0"/>
              <a:t> style marketing</a:t>
            </a:r>
          </a:p>
          <a:p>
            <a:endParaRPr lang="en-CA" baseline="0" dirty="0" smtClean="0"/>
          </a:p>
          <a:p>
            <a:r>
              <a:rPr lang="en-CA" baseline="0" dirty="0" smtClean="0"/>
              <a:t>- A good example of this is Denny’s Diner (http://blog.dennys.com/)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5845DE-D239-AC41-94B1-E6E074802D6D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1406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5845DE-D239-AC41-94B1-E6E074802D6D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128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See about how much to talk about this section.</a:t>
            </a:r>
          </a:p>
          <a:p>
            <a:r>
              <a:rPr lang="en-CA" dirty="0" smtClean="0"/>
              <a:t>-&gt; Take</a:t>
            </a:r>
            <a:r>
              <a:rPr lang="en-CA" baseline="0" dirty="0" smtClean="0"/>
              <a:t> the angle of “how to get great results on social media without it taking over your life”</a:t>
            </a:r>
            <a:endParaRPr lang="en-CA" dirty="0" smtClean="0"/>
          </a:p>
          <a:p>
            <a:r>
              <a:rPr lang="en-CA" dirty="0" smtClean="0"/>
              <a:t>Link to IW’s social media</a:t>
            </a:r>
            <a:r>
              <a:rPr lang="en-CA" baseline="0" dirty="0" smtClean="0"/>
              <a:t> booklet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5845DE-D239-AC41-94B1-E6E074802D6D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99785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Promote others – e.g. Nicole promoting</a:t>
            </a:r>
            <a:r>
              <a:rPr lang="en-CA" baseline="0" dirty="0" smtClean="0"/>
              <a:t> other businesses and festivals in </a:t>
            </a:r>
            <a:r>
              <a:rPr lang="en-CA" baseline="0" dirty="0" err="1" smtClean="0"/>
              <a:t>Almonte</a:t>
            </a:r>
            <a:r>
              <a:rPr lang="en-CA" baseline="0" dirty="0" smtClean="0"/>
              <a:t>. Idea of **reciprocity**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5845DE-D239-AC41-94B1-E6E074802D6D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36756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As an</a:t>
            </a:r>
            <a:r>
              <a:rPr lang="en-CA" baseline="0" dirty="0" smtClean="0"/>
              <a:t> arts org you have a lot of great content at your fingertips. E.g. behind the scenes.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5845DE-D239-AC41-94B1-E6E074802D6D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8288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5845DE-D239-AC41-94B1-E6E074802D6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01419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When you’re starting out, plan</a:t>
            </a:r>
            <a:r>
              <a:rPr lang="en-CA" baseline="0" dirty="0" smtClean="0"/>
              <a:t> some stuff to make it less overwhelming, but also be spontaneous and responsive. </a:t>
            </a:r>
          </a:p>
          <a:p>
            <a:r>
              <a:rPr lang="en-CA" baseline="0" dirty="0" smtClean="0"/>
              <a:t>As you get more comfortable with the channel, you won’t need to plan as much.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5845DE-D239-AC41-94B1-E6E074802D6D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43696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5845DE-D239-AC41-94B1-E6E074802D6D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34092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5845DE-D239-AC41-94B1-E6E074802D6D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29817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5845DE-D239-AC41-94B1-E6E074802D6D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42659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5845DE-D239-AC41-94B1-E6E074802D6D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44145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*** add speaking notes for </a:t>
            </a:r>
            <a:r>
              <a:rPr lang="en-CA" smtClean="0"/>
              <a:t>this section for Joyce ***</a:t>
            </a:r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5845DE-D239-AC41-94B1-E6E074802D6D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8624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5845DE-D239-AC41-94B1-E6E074802D6D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52530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Keep in mind not everything can be directly tracked. E.g.</a:t>
            </a:r>
            <a:r>
              <a:rPr lang="en-CA" baseline="0" dirty="0" smtClean="0"/>
              <a:t> in the fundraising world, social media has proved bad for getting donations but great for keeping donors engaged in what is going on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5845DE-D239-AC41-94B1-E6E074802D6D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50740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Nicole’s case study?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5845DE-D239-AC41-94B1-E6E074802D6D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63906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5845DE-D239-AC41-94B1-E6E074802D6D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7404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*** add speaking notes for </a:t>
            </a:r>
            <a:r>
              <a:rPr lang="en-CA" smtClean="0"/>
              <a:t>this section for Joyce ***</a:t>
            </a:r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5845DE-D239-AC41-94B1-E6E074802D6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19033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5845DE-D239-AC41-94B1-E6E074802D6D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55700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5845DE-D239-AC41-94B1-E6E074802D6D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41135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5845DE-D239-AC41-94B1-E6E074802D6D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71500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5845DE-D239-AC41-94B1-E6E074802D6D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1756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People who like the arts like it all the time, not just a couple</a:t>
            </a:r>
            <a:r>
              <a:rPr lang="en-CA" baseline="0" dirty="0" smtClean="0"/>
              <a:t> of times a year when they attend a performance! This is a way for them to stay connected to that side of themselves on an ongoing basis.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5845DE-D239-AC41-94B1-E6E074802D6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9645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Social media complements other channels like your website and email, but doesn’t replace them.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5845DE-D239-AC41-94B1-E6E074802D6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6022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Not just about promoting your shows! View this as a tool for building</a:t>
            </a:r>
            <a:r>
              <a:rPr lang="en-CA" baseline="0" dirty="0" smtClean="0"/>
              <a:t> relationships. People will be more exposed to you over time and then more likely to buy tickets (though they may not see themselves as having done so *because* of social media)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5845DE-D239-AC41-94B1-E6E074802D6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7283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5845DE-D239-AC41-94B1-E6E074802D6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6044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Add more to this bit</a:t>
            </a:r>
          </a:p>
          <a:p>
            <a:r>
              <a:rPr lang="en-CA" dirty="0" smtClean="0"/>
              <a:t>Each channel is its own culture</a:t>
            </a:r>
            <a:r>
              <a:rPr lang="en-CA" baseline="0" dirty="0" smtClean="0"/>
              <a:t> – it takes time to learn the language/</a:t>
            </a:r>
            <a:r>
              <a:rPr lang="en-CA" baseline="0" dirty="0" err="1" smtClean="0"/>
              <a:t>ettiquette</a:t>
            </a:r>
            <a:r>
              <a:rPr lang="en-CA" baseline="0" dirty="0" smtClean="0"/>
              <a:t>, meet the locals, etc. Don’t expect to barge in and find instant success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5845DE-D239-AC41-94B1-E6E074802D6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7037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5845DE-D239-AC41-94B1-E6E074802D6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2227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smtClean="0"/>
              <a:pPr/>
              <a:t>5/14/2014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974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smtClean="0"/>
              <a:pPr/>
              <a:t>5/14/2014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55626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smtClean="0"/>
              <a:pPr/>
              <a:t>5/14/2014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33262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smtClean="0"/>
              <a:pPr/>
              <a:t>5/14/2014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3973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smtClean="0"/>
              <a:pPr/>
              <a:t>5/14/2014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7625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smtClean="0"/>
              <a:pPr/>
              <a:t>5/14/2014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69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smtClean="0"/>
              <a:pPr/>
              <a:t>5/14/2014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41343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smtClean="0"/>
              <a:pPr/>
              <a:t>5/14/2014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773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smtClean="0"/>
              <a:pPr/>
              <a:t>5/14/2014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82678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smtClean="0"/>
              <a:pPr/>
              <a:t>5/14/2014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85706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smtClean="0"/>
              <a:pPr/>
              <a:t>5/14/2014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5984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smtClean="0"/>
              <a:pPr/>
              <a:t>5/14/2014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38759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smtClean="0"/>
              <a:pPr/>
              <a:t>5/14/2014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42286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smtClean="0"/>
              <a:pPr/>
              <a:t>5/14/2014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96582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smtClean="0"/>
              <a:pPr/>
              <a:t>5/14/2014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073956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  <p:sldLayoutId id="2147483696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png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8.png"/><Relationship Id="rId4" Type="http://schemas.openxmlformats.org/officeDocument/2006/relationships/image" Target="../media/image27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7" Type="http://schemas.microsoft.com/office/2007/relationships/hdphoto" Target="../media/hdphoto2.wdp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19.gif"/><Relationship Id="rId4" Type="http://schemas.openxmlformats.org/officeDocument/2006/relationships/chart" Target="../charts/chart5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chart" Target="../charts/chart6.xml"/><Relationship Id="rId7" Type="http://schemas.openxmlformats.org/officeDocument/2006/relationships/chart" Target="../charts/chart8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0.png"/><Relationship Id="rId5" Type="http://schemas.openxmlformats.org/officeDocument/2006/relationships/chart" Target="../charts/chart7.xml"/><Relationship Id="rId10" Type="http://schemas.openxmlformats.org/officeDocument/2006/relationships/image" Target="../media/image32.png"/><Relationship Id="rId4" Type="http://schemas.openxmlformats.org/officeDocument/2006/relationships/image" Target="../media/image18.png"/><Relationship Id="rId9" Type="http://schemas.openxmlformats.org/officeDocument/2006/relationships/chart" Target="../charts/chart9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19.gi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1.png"/><Relationship Id="rId11" Type="http://schemas.openxmlformats.org/officeDocument/2006/relationships/chart" Target="../charts/chart10.xml"/><Relationship Id="rId5" Type="http://schemas.openxmlformats.org/officeDocument/2006/relationships/image" Target="../media/image30.png"/><Relationship Id="rId10" Type="http://schemas.openxmlformats.org/officeDocument/2006/relationships/image" Target="../media/image33.wmf"/><Relationship Id="rId4" Type="http://schemas.openxmlformats.org/officeDocument/2006/relationships/image" Target="../media/image18.png"/><Relationship Id="rId9" Type="http://schemas.openxmlformats.org/officeDocument/2006/relationships/oleObject" Target="../embeddings/oleObject1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0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0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0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9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0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0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0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0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gif"/><Relationship Id="rId5" Type="http://schemas.openxmlformats.org/officeDocument/2006/relationships/image" Target="../media/image19.gif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000" y="1524000"/>
            <a:ext cx="9398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780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Agenda</a:t>
            </a:r>
            <a:endParaRPr lang="en-CA" dirty="0"/>
          </a:p>
        </p:txBody>
      </p:sp>
      <p:sp>
        <p:nvSpPr>
          <p:cNvPr id="14" name="Content Placeholder 6"/>
          <p:cNvSpPr>
            <a:spLocks noGrp="1"/>
          </p:cNvSpPr>
          <p:nvPr>
            <p:ph sz="half" idx="1"/>
          </p:nvPr>
        </p:nvSpPr>
        <p:spPr>
          <a:xfrm>
            <a:off x="818713" y="2222287"/>
            <a:ext cx="10443336" cy="4290480"/>
          </a:xfrm>
          <a:effectLst/>
        </p:spPr>
        <p:txBody>
          <a:bodyPr anchor="t">
            <a:normAutofit lnSpcReduction="10000"/>
          </a:bodyPr>
          <a:lstStyle/>
          <a:p>
            <a:r>
              <a:rPr lang="en-CA" sz="3600" dirty="0" smtClean="0">
                <a:solidFill>
                  <a:schemeClr val="bg1"/>
                </a:solidFill>
              </a:rPr>
              <a:t>Understanding social media</a:t>
            </a:r>
          </a:p>
          <a:p>
            <a:r>
              <a:rPr lang="en-CA" sz="3600" dirty="0" smtClean="0">
                <a:solidFill>
                  <a:schemeClr val="bg1"/>
                </a:solidFill>
              </a:rPr>
              <a:t>Selecting a channel</a:t>
            </a:r>
          </a:p>
          <a:p>
            <a:r>
              <a:rPr lang="en-CA" sz="3600" dirty="0" smtClean="0">
                <a:solidFill>
                  <a:schemeClr val="bg1"/>
                </a:solidFill>
              </a:rPr>
              <a:t>Using social media</a:t>
            </a:r>
          </a:p>
          <a:p>
            <a:r>
              <a:rPr lang="en-CA" sz="3600" dirty="0" smtClean="0">
                <a:solidFill>
                  <a:schemeClr val="bg1"/>
                </a:solidFill>
              </a:rPr>
              <a:t>Measurement &amp; evaluation</a:t>
            </a:r>
            <a:endParaRPr lang="en-CA" sz="3400" dirty="0">
              <a:solidFill>
                <a:schemeClr val="bg1"/>
              </a:solidFill>
            </a:endParaRPr>
          </a:p>
          <a:p>
            <a:r>
              <a:rPr lang="en-CA" sz="3600" dirty="0" smtClean="0">
                <a:solidFill>
                  <a:schemeClr val="bg1"/>
                </a:solidFill>
              </a:rPr>
              <a:t>Social media examples</a:t>
            </a:r>
          </a:p>
          <a:p>
            <a:r>
              <a:rPr lang="en-CA" sz="3600" dirty="0" smtClean="0">
                <a:solidFill>
                  <a:schemeClr val="bg1"/>
                </a:solidFill>
              </a:rPr>
              <a:t>Q&amp;A</a:t>
            </a:r>
          </a:p>
          <a:p>
            <a:pPr lvl="1"/>
            <a:endParaRPr lang="en-CA" sz="22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6334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Understanding Social Media</a:t>
            </a:r>
            <a:endParaRPr lang="en-C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50531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What are your goal(s) for social media?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919671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764" y="790088"/>
            <a:ext cx="10571998" cy="970450"/>
          </a:xfrm>
        </p:spPr>
        <p:txBody>
          <a:bodyPr/>
          <a:lstStyle/>
          <a:p>
            <a:r>
              <a:rPr lang="en-CA" dirty="0" smtClean="0"/>
              <a:t>Why is Social Media important?</a:t>
            </a:r>
            <a:endParaRPr lang="en-CA" dirty="0"/>
          </a:p>
        </p:txBody>
      </p:sp>
      <p:sp>
        <p:nvSpPr>
          <p:cNvPr id="5" name="Content Placeholder 5"/>
          <p:cNvSpPr>
            <a:spLocks noGrp="1"/>
          </p:cNvSpPr>
          <p:nvPr>
            <p:ph sz="half" idx="1"/>
          </p:nvPr>
        </p:nvSpPr>
        <p:spPr>
          <a:xfrm>
            <a:off x="628884" y="6230400"/>
            <a:ext cx="11390396" cy="469041"/>
          </a:xfrm>
          <a:effectLst/>
        </p:spPr>
        <p:txBody>
          <a:bodyPr anchor="t">
            <a:noAutofit/>
          </a:bodyPr>
          <a:lstStyle/>
          <a:p>
            <a:pPr marL="0" indent="0" algn="r">
              <a:buNone/>
            </a:pPr>
            <a:r>
              <a:rPr lang="en-CA" sz="12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Social Media Plays a Major Role in Exposing New Audiences to Canadian Arts </a:t>
            </a:r>
            <a:r>
              <a:rPr lang="en-CA" sz="12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Organizations</a:t>
            </a:r>
            <a:br>
              <a:rPr lang="en-CA" sz="12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</a:br>
            <a:r>
              <a:rPr lang="en-CA" sz="12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http</a:t>
            </a:r>
            <a:r>
              <a:rPr lang="en-CA" sz="12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://corporate.askingcanadians.com/social-media-plays-a-major-role-in-exposing-new-audiences-to-canadian-arts-organizations/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246633" y="2073974"/>
            <a:ext cx="4172967" cy="4093164"/>
            <a:chOff x="5338917" y="2265748"/>
            <a:chExt cx="3720902" cy="3717512"/>
          </a:xfrm>
        </p:grpSpPr>
        <p:graphicFrame>
          <p:nvGraphicFramePr>
            <p:cNvPr id="10" name="Chart 9"/>
            <p:cNvGraphicFramePr/>
            <p:nvPr>
              <p:extLst>
                <p:ext uri="{D42A27DB-BD31-4B8C-83A1-F6EECF244321}">
                  <p14:modId xmlns:p14="http://schemas.microsoft.com/office/powerpoint/2010/main" val="2563002587"/>
                </p:ext>
              </p:extLst>
            </p:nvPr>
          </p:nvGraphicFramePr>
          <p:xfrm>
            <a:off x="5338917" y="2265748"/>
            <a:ext cx="3720902" cy="371751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1" name="Rectangle 10"/>
            <p:cNvSpPr/>
            <p:nvPr/>
          </p:nvSpPr>
          <p:spPr>
            <a:xfrm>
              <a:off x="5777621" y="3080179"/>
              <a:ext cx="2843494" cy="1313792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8800" b="1" spc="300" dirty="0" smtClean="0">
                  <a:ln w="11430" cmpd="sng">
                    <a:solidFill>
                      <a:schemeClr val="accent1">
                        <a:tint val="10000"/>
                      </a:schemeClr>
                    </a:solidFill>
                    <a:prstDash val="solid"/>
                    <a:miter lim="800000"/>
                  </a:ln>
                  <a:gradFill>
                    <a:gsLst>
                      <a:gs pos="10000">
                        <a:schemeClr val="accent1">
                          <a:tint val="83000"/>
                          <a:shade val="100000"/>
                          <a:satMod val="200000"/>
                        </a:schemeClr>
                      </a:gs>
                      <a:gs pos="75000">
                        <a:schemeClr val="accent1">
                          <a:tint val="100000"/>
                          <a:shade val="50000"/>
                          <a:satMod val="150000"/>
                        </a:schemeClr>
                      </a:gs>
                    </a:gsLst>
                    <a:lin ang="5400000"/>
                  </a:gradFill>
                  <a:effectLst>
                    <a:glow rad="45500">
                      <a:schemeClr val="accent1">
                        <a:satMod val="220000"/>
                        <a:alpha val="35000"/>
                      </a:schemeClr>
                    </a:glow>
                  </a:effectLst>
                </a:rPr>
                <a:t>55%</a:t>
              </a:r>
              <a:endParaRPr lang="en-US" sz="8800" b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985950" y="4177769"/>
              <a:ext cx="2258527" cy="9783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sz="1600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of Canadians (interested in arts &amp; culture) use social media </a:t>
              </a:r>
              <a:r>
                <a:rPr lang="en-CA" sz="1600" b="1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to connect with art organizations</a:t>
              </a:r>
              <a:endParaRPr lang="en-CA" sz="1600" b="1" dirty="0">
                <a:solidFill>
                  <a:schemeClr val="accent1">
                    <a:lumMod val="60000"/>
                    <a:lumOff val="40000"/>
                  </a:schemeClr>
                </a:solidFill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142348" y="2073974"/>
            <a:ext cx="4172967" cy="4093164"/>
            <a:chOff x="5338917" y="2265748"/>
            <a:chExt cx="3720902" cy="3717512"/>
          </a:xfrm>
        </p:grpSpPr>
        <p:graphicFrame>
          <p:nvGraphicFramePr>
            <p:cNvPr id="14" name="Chart 13"/>
            <p:cNvGraphicFramePr/>
            <p:nvPr>
              <p:extLst>
                <p:ext uri="{D42A27DB-BD31-4B8C-83A1-F6EECF244321}">
                  <p14:modId xmlns:p14="http://schemas.microsoft.com/office/powerpoint/2010/main" val="723421634"/>
                </p:ext>
              </p:extLst>
            </p:nvPr>
          </p:nvGraphicFramePr>
          <p:xfrm>
            <a:off x="5338917" y="2265748"/>
            <a:ext cx="3720902" cy="371751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15" name="Rectangle 14"/>
            <p:cNvSpPr/>
            <p:nvPr/>
          </p:nvSpPr>
          <p:spPr>
            <a:xfrm>
              <a:off x="5777621" y="3126317"/>
              <a:ext cx="2843494" cy="1313792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8800" b="1" spc="300" dirty="0" smtClean="0">
                  <a:ln w="11430" cmpd="sng">
                    <a:solidFill>
                      <a:schemeClr val="accent1">
                        <a:tint val="10000"/>
                      </a:schemeClr>
                    </a:solidFill>
                    <a:prstDash val="solid"/>
                    <a:miter lim="800000"/>
                  </a:ln>
                  <a:gradFill>
                    <a:gsLst>
                      <a:gs pos="10000">
                        <a:schemeClr val="accent1">
                          <a:tint val="83000"/>
                          <a:shade val="100000"/>
                          <a:satMod val="200000"/>
                        </a:schemeClr>
                      </a:gs>
                      <a:gs pos="75000">
                        <a:schemeClr val="accent1">
                          <a:tint val="100000"/>
                          <a:shade val="50000"/>
                          <a:satMod val="150000"/>
                        </a:schemeClr>
                      </a:gs>
                    </a:gsLst>
                    <a:lin ang="5400000"/>
                  </a:gradFill>
                  <a:effectLst>
                    <a:glow rad="45500">
                      <a:schemeClr val="accent1">
                        <a:satMod val="220000"/>
                        <a:alpha val="35000"/>
                      </a:schemeClr>
                    </a:glow>
                  </a:effectLst>
                </a:rPr>
                <a:t>48%</a:t>
              </a:r>
              <a:endParaRPr lang="en-US" sz="8800" b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053896" y="4223906"/>
              <a:ext cx="2119494" cy="9783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sz="1600" b="1" dirty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i</a:t>
              </a:r>
              <a:r>
                <a:rPr lang="en-CA" sz="1600" b="1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ncreased interest to attend an arts event </a:t>
              </a:r>
              <a:r>
                <a:rPr lang="en-CA" sz="1600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through posts on social media</a:t>
              </a:r>
              <a:endParaRPr lang="en-CA" sz="1600" dirty="0">
                <a:solidFill>
                  <a:schemeClr val="accent1">
                    <a:lumMod val="60000"/>
                    <a:lumOff val="40000"/>
                  </a:schemeClr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8019033" y="2073974"/>
            <a:ext cx="4172967" cy="4093164"/>
            <a:chOff x="5338917" y="2265748"/>
            <a:chExt cx="3720902" cy="3717512"/>
          </a:xfrm>
        </p:grpSpPr>
        <p:graphicFrame>
          <p:nvGraphicFramePr>
            <p:cNvPr id="18" name="Chart 17"/>
            <p:cNvGraphicFramePr/>
            <p:nvPr>
              <p:extLst>
                <p:ext uri="{D42A27DB-BD31-4B8C-83A1-F6EECF244321}">
                  <p14:modId xmlns:p14="http://schemas.microsoft.com/office/powerpoint/2010/main" val="490641753"/>
                </p:ext>
              </p:extLst>
            </p:nvPr>
          </p:nvGraphicFramePr>
          <p:xfrm>
            <a:off x="5338917" y="2265748"/>
            <a:ext cx="3720902" cy="371751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19" name="Rectangle 18"/>
            <p:cNvSpPr/>
            <p:nvPr/>
          </p:nvSpPr>
          <p:spPr>
            <a:xfrm>
              <a:off x="5777621" y="3126317"/>
              <a:ext cx="2843494" cy="1313792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8800" b="1" spc="300" dirty="0" smtClean="0">
                  <a:ln w="11430" cmpd="sng">
                    <a:solidFill>
                      <a:schemeClr val="accent1">
                        <a:tint val="10000"/>
                      </a:schemeClr>
                    </a:solidFill>
                    <a:prstDash val="solid"/>
                    <a:miter lim="800000"/>
                  </a:ln>
                  <a:gradFill>
                    <a:gsLst>
                      <a:gs pos="10000">
                        <a:schemeClr val="accent1">
                          <a:tint val="83000"/>
                          <a:shade val="100000"/>
                          <a:satMod val="200000"/>
                        </a:schemeClr>
                      </a:gs>
                      <a:gs pos="75000">
                        <a:schemeClr val="accent1">
                          <a:tint val="100000"/>
                          <a:shade val="50000"/>
                          <a:satMod val="150000"/>
                        </a:schemeClr>
                      </a:gs>
                    </a:gsLst>
                    <a:lin ang="5400000"/>
                  </a:gradFill>
                  <a:effectLst>
                    <a:glow rad="45500">
                      <a:schemeClr val="accent1">
                        <a:satMod val="220000"/>
                        <a:alpha val="35000"/>
                      </a:schemeClr>
                    </a:glow>
                  </a:effectLst>
                </a:rPr>
                <a:t>39%</a:t>
              </a:r>
              <a:endParaRPr lang="en-US" sz="8800" b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053896" y="4223906"/>
              <a:ext cx="2119494" cy="7547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sz="1600" b="1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attended an arts or cultural event </a:t>
              </a:r>
              <a:r>
                <a:rPr lang="en-CA" sz="1600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due to posts on social media</a:t>
              </a:r>
              <a:endParaRPr lang="en-CA" sz="1600" dirty="0">
                <a:solidFill>
                  <a:schemeClr val="accent1">
                    <a:lumMod val="60000"/>
                    <a:lumOff val="4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54952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10000" y="650388"/>
            <a:ext cx="10899400" cy="970450"/>
          </a:xfrm>
        </p:spPr>
        <p:txBody>
          <a:bodyPr/>
          <a:lstStyle/>
          <a:p>
            <a:r>
              <a:rPr lang="en-CA" dirty="0" smtClean="0"/>
              <a:t>Before you adopt, understand the tool</a:t>
            </a:r>
            <a:endParaRPr lang="en-CA" dirty="0"/>
          </a:p>
        </p:txBody>
      </p:sp>
      <p:sp>
        <p:nvSpPr>
          <p:cNvPr id="23" name="Content Placeholder 5"/>
          <p:cNvSpPr>
            <a:spLocks noGrp="1"/>
          </p:cNvSpPr>
          <p:nvPr>
            <p:ph sz="half" idx="1"/>
          </p:nvPr>
        </p:nvSpPr>
        <p:spPr>
          <a:xfrm>
            <a:off x="811764" y="2273300"/>
            <a:ext cx="10570234" cy="4254500"/>
          </a:xfrm>
          <a:effectLst/>
        </p:spPr>
        <p:txBody>
          <a:bodyPr anchor="t">
            <a:noAutofit/>
          </a:bodyPr>
          <a:lstStyle/>
          <a:p>
            <a:pPr marL="0" indent="0">
              <a:buNone/>
            </a:pPr>
            <a:r>
              <a:rPr lang="en-CA" sz="2700" dirty="0" smtClean="0"/>
              <a:t>Common stages of social media adoption:</a:t>
            </a:r>
          </a:p>
          <a:p>
            <a:r>
              <a:rPr lang="en-CA" sz="2500" dirty="0" smtClean="0"/>
              <a:t>Peer pressure</a:t>
            </a:r>
            <a:r>
              <a:rPr lang="en-CA" sz="25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. “Everyone’s </a:t>
            </a:r>
            <a:r>
              <a:rPr lang="en-CA" sz="25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doing it, let’s do it too</a:t>
            </a:r>
            <a:r>
              <a:rPr lang="en-CA" sz="25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!”</a:t>
            </a:r>
            <a:endParaRPr lang="en-CA" sz="25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r>
              <a:rPr lang="en-CA" sz="2500" dirty="0" smtClean="0"/>
              <a:t>Underestimating work</a:t>
            </a:r>
            <a:r>
              <a:rPr lang="en-CA" sz="25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. “Social </a:t>
            </a:r>
            <a:r>
              <a:rPr lang="en-CA" sz="25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media is easy. My nephew can do it. Set up a Facebook account and start tweeting</a:t>
            </a:r>
            <a:r>
              <a:rPr lang="en-CA" sz="25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!”</a:t>
            </a:r>
            <a:endParaRPr lang="en-CA" sz="25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r>
              <a:rPr lang="en-CA" sz="2500" dirty="0" smtClean="0"/>
              <a:t>Overestimating results</a:t>
            </a:r>
            <a:r>
              <a:rPr lang="en-CA" sz="25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. “We </a:t>
            </a:r>
            <a:r>
              <a:rPr lang="en-CA" sz="25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have some fans and followers, but </a:t>
            </a:r>
            <a:r>
              <a:rPr lang="en-CA" sz="25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we haven’t gained new </a:t>
            </a:r>
            <a:r>
              <a:rPr lang="en-CA" sz="25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donors, members, volunteers, etc</a:t>
            </a:r>
            <a:r>
              <a:rPr lang="en-CA" sz="25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.– </a:t>
            </a:r>
            <a:r>
              <a:rPr lang="en-CA" sz="25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what gives</a:t>
            </a:r>
            <a:r>
              <a:rPr lang="en-CA" sz="25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?”</a:t>
            </a:r>
            <a:endParaRPr lang="en-CA" sz="25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r>
              <a:rPr lang="en-CA" sz="2500" dirty="0" smtClean="0"/>
              <a:t>Disappointment</a:t>
            </a:r>
            <a:r>
              <a:rPr lang="en-CA" sz="25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. “This social media thing is a bust. It takes too much time and the return isn’t worth it.”</a:t>
            </a:r>
          </a:p>
        </p:txBody>
      </p:sp>
      <p:sp>
        <p:nvSpPr>
          <p:cNvPr id="27" name="Content Placeholder 2"/>
          <p:cNvSpPr>
            <a:spLocks noGrp="1"/>
          </p:cNvSpPr>
          <p:nvPr>
            <p:ph sz="half" idx="1"/>
          </p:nvPr>
        </p:nvSpPr>
        <p:spPr>
          <a:xfrm>
            <a:off x="772003" y="6141144"/>
            <a:ext cx="11077097" cy="455599"/>
          </a:xfrm>
        </p:spPr>
        <p:txBody>
          <a:bodyPr anchor="t">
            <a:noAutofit/>
          </a:bodyPr>
          <a:lstStyle/>
          <a:p>
            <a:pPr marL="0" indent="0" algn="r">
              <a:buNone/>
            </a:pPr>
            <a:r>
              <a:rPr lang="en-CA" sz="12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Credit: </a:t>
            </a:r>
            <a:r>
              <a:rPr lang="en-CA" sz="12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Fenton</a:t>
            </a:r>
            <a:br>
              <a:rPr lang="en-CA" sz="12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</a:br>
            <a:r>
              <a:rPr lang="en-CA" sz="12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http</a:t>
            </a:r>
            <a:r>
              <a:rPr lang="en-CA" sz="12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://www.fenton.com/resources/see-say-feel-do/</a:t>
            </a:r>
            <a:endParaRPr lang="en-CA" sz="1200" dirty="0" smtClean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6921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uild="p"/>
      <p:bldP spid="2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Social Media is …</a:t>
            </a:r>
            <a:endParaRPr lang="en-CA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1728090" y="2222288"/>
            <a:ext cx="3538684" cy="838154"/>
          </a:xfrm>
          <a:effectLst/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2400" dirty="0" smtClean="0"/>
              <a:t>… Not a broadcast tool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965543" y="2995127"/>
            <a:ext cx="3026666" cy="3219061"/>
            <a:chOff x="2684000" y="2995127"/>
            <a:chExt cx="3026666" cy="3219061"/>
          </a:xfrm>
        </p:grpSpPr>
        <p:pic>
          <p:nvPicPr>
            <p:cNvPr id="1028" name="Picture 4" descr="http://www.clker.com/cliparts/2/9/6/d/11971231361344964261JPortugall_icon_speaker.svg.med.png"/>
            <p:cNvPicPr>
              <a:picLocks noChangeAspect="1" noChangeArrowheads="1"/>
            </p:cNvPicPr>
            <p:nvPr/>
          </p:nvPicPr>
          <p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7139" y="3060442"/>
              <a:ext cx="2857500" cy="2857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8" name="Group 7"/>
            <p:cNvGrpSpPr/>
            <p:nvPr/>
          </p:nvGrpSpPr>
          <p:grpSpPr>
            <a:xfrm>
              <a:off x="2684000" y="2995127"/>
              <a:ext cx="3026666" cy="3219061"/>
              <a:chOff x="3911981" y="5600615"/>
              <a:chExt cx="2960639" cy="484721"/>
            </a:xfrm>
          </p:grpSpPr>
          <p:cxnSp>
            <p:nvCxnSpPr>
              <p:cNvPr id="9" name="Straight Connector 8"/>
              <p:cNvCxnSpPr/>
              <p:nvPr/>
            </p:nvCxnSpPr>
            <p:spPr>
              <a:xfrm flipV="1">
                <a:off x="3911981" y="5600615"/>
                <a:ext cx="2960639" cy="484721"/>
              </a:xfrm>
              <a:prstGeom prst="line">
                <a:avLst/>
              </a:prstGeom>
              <a:ln w="8572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3911981" y="5600615"/>
                <a:ext cx="2960639" cy="484721"/>
              </a:xfrm>
              <a:prstGeom prst="line">
                <a:avLst/>
              </a:prstGeom>
              <a:ln w="8572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2" name="Content Placeholder 5"/>
          <p:cNvSpPr>
            <a:spLocks noGrp="1"/>
          </p:cNvSpPr>
          <p:nvPr>
            <p:ph sz="half" idx="1"/>
          </p:nvPr>
        </p:nvSpPr>
        <p:spPr>
          <a:xfrm>
            <a:off x="6526803" y="2222288"/>
            <a:ext cx="4212731" cy="838154"/>
          </a:xfrm>
          <a:effectLst/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2400" dirty="0" smtClean="0"/>
              <a:t>It’s more like a conversation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202" y="3051110"/>
            <a:ext cx="2923527" cy="2894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796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12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Social Media can be a lot of things</a:t>
            </a:r>
            <a:endParaRPr lang="en-CA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811764" y="2222287"/>
            <a:ext cx="4941336" cy="4316934"/>
          </a:xfrm>
          <a:effectLst/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CA" sz="2800" dirty="0" smtClean="0"/>
              <a:t>Think of Social Media as:</a:t>
            </a:r>
          </a:p>
          <a:p>
            <a:r>
              <a:rPr lang="en-CA" sz="2800" dirty="0" smtClean="0"/>
              <a:t>Community bulletin board</a:t>
            </a:r>
          </a:p>
          <a:p>
            <a:r>
              <a:rPr lang="en-CA" sz="2800" dirty="0" smtClean="0"/>
              <a:t>Email</a:t>
            </a:r>
          </a:p>
          <a:p>
            <a:r>
              <a:rPr lang="en-CA" sz="2800" dirty="0" smtClean="0"/>
              <a:t>Discussion board/public forum</a:t>
            </a:r>
          </a:p>
          <a:p>
            <a:r>
              <a:rPr lang="en-CA" sz="2800" dirty="0" smtClean="0"/>
              <a:t>A guided museum tour</a:t>
            </a:r>
          </a:p>
          <a:p>
            <a:r>
              <a:rPr lang="en-CA" sz="2800" dirty="0" smtClean="0"/>
              <a:t>A form/online form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5630448" y="2495670"/>
            <a:ext cx="5630253" cy="4043551"/>
            <a:chOff x="5630448" y="2495670"/>
            <a:chExt cx="5630253" cy="4043551"/>
          </a:xfrm>
        </p:grpSpPr>
        <p:pic>
          <p:nvPicPr>
            <p:cNvPr id="2050" name="Picture 2" descr="http://files.softicons.com/download/android-icons/android-application-icons-by-bharath-prabhuswamy/png/600x600/Email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30448" y="2495670"/>
              <a:ext cx="2032186" cy="20321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84511" y="4672554"/>
              <a:ext cx="3276190" cy="1866667"/>
            </a:xfrm>
            <a:prstGeom prst="rect">
              <a:avLst/>
            </a:prstGeom>
          </p:spPr>
        </p:pic>
      </p:grpSp>
      <p:grpSp>
        <p:nvGrpSpPr>
          <p:cNvPr id="11" name="Group 10"/>
          <p:cNvGrpSpPr/>
          <p:nvPr/>
        </p:nvGrpSpPr>
        <p:grpSpPr>
          <a:xfrm>
            <a:off x="5618808" y="2387813"/>
            <a:ext cx="5440920" cy="3833405"/>
            <a:chOff x="5618808" y="2387813"/>
            <a:chExt cx="5440920" cy="3833405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49828" y="2387813"/>
              <a:ext cx="3009900" cy="224790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18808" y="4561065"/>
              <a:ext cx="2223420" cy="166015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59379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Examples</a:t>
            </a:r>
            <a:endParaRPr lang="en-CA" dirty="0"/>
          </a:p>
        </p:txBody>
      </p:sp>
      <p:sp>
        <p:nvSpPr>
          <p:cNvPr id="7" name="Content Placeholder 5"/>
          <p:cNvSpPr txBox="1">
            <a:spLocks/>
          </p:cNvSpPr>
          <p:nvPr/>
        </p:nvSpPr>
        <p:spPr>
          <a:xfrm>
            <a:off x="811763" y="2222287"/>
            <a:ext cx="10485501" cy="4316934"/>
          </a:xfrm>
          <a:prstGeom prst="rect">
            <a:avLst/>
          </a:prstGeom>
          <a:effectLst/>
        </p:spPr>
        <p:txBody>
          <a:bodyPr vert="horz" lIns="91440" tIns="45720" rIns="91440" bIns="45720" rtlCol="0" anchor="t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2800" dirty="0" smtClean="0"/>
              <a:t>Community bulletin board. </a:t>
            </a:r>
            <a:r>
              <a:rPr lang="en-CA" sz="28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Info about performances</a:t>
            </a:r>
            <a:endParaRPr lang="en-CA" sz="2800" dirty="0" smtClean="0"/>
          </a:p>
          <a:p>
            <a:r>
              <a:rPr lang="en-CA" sz="2800" dirty="0" smtClean="0"/>
              <a:t>Email. </a:t>
            </a:r>
            <a:r>
              <a:rPr lang="en-CA" sz="28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Answering questions about performances; building relationships with artists, other arts groups.</a:t>
            </a:r>
            <a:endParaRPr lang="en-CA" sz="2800" dirty="0" smtClean="0"/>
          </a:p>
          <a:p>
            <a:r>
              <a:rPr lang="en-CA" sz="2800" dirty="0" smtClean="0"/>
              <a:t>Discussion board/public forum. </a:t>
            </a:r>
            <a:r>
              <a:rPr lang="en-CA" sz="28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Post-show discussions and engagement.</a:t>
            </a:r>
            <a:endParaRPr lang="en-CA" sz="2800" dirty="0" smtClean="0"/>
          </a:p>
          <a:p>
            <a:r>
              <a:rPr lang="en-CA" sz="2800" dirty="0" smtClean="0"/>
              <a:t>A guided museum tour. </a:t>
            </a:r>
            <a:r>
              <a:rPr lang="en-CA" sz="28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Interesting/funny/thought-provoking arts content, news, videos, etc.</a:t>
            </a:r>
            <a:endParaRPr lang="en-CA" sz="2800" dirty="0" smtClean="0"/>
          </a:p>
          <a:p>
            <a:r>
              <a:rPr lang="en-CA" sz="2800" dirty="0" smtClean="0"/>
              <a:t>A form/online form. </a:t>
            </a:r>
            <a:r>
              <a:rPr lang="en-CA" sz="28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Mini-surveys on what artist/performance type you’d like to see next season.</a:t>
            </a:r>
            <a:endParaRPr lang="en-CA" sz="2800" dirty="0" smtClean="0"/>
          </a:p>
        </p:txBody>
      </p:sp>
    </p:spTree>
    <p:extLst>
      <p:ext uri="{BB962C8B-B14F-4D97-AF65-F5344CB8AC3E}">
        <p14:creationId xmlns:p14="http://schemas.microsoft.com/office/powerpoint/2010/main" val="1836057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Quick Reminders</a:t>
            </a:r>
            <a:endParaRPr lang="en-CA" dirty="0"/>
          </a:p>
        </p:txBody>
      </p:sp>
      <p:sp>
        <p:nvSpPr>
          <p:cNvPr id="4" name="Content Placeholder 5"/>
          <p:cNvSpPr txBox="1">
            <a:spLocks/>
          </p:cNvSpPr>
          <p:nvPr/>
        </p:nvSpPr>
        <p:spPr>
          <a:xfrm>
            <a:off x="811763" y="2222287"/>
            <a:ext cx="10485501" cy="4316934"/>
          </a:xfrm>
          <a:prstGeom prst="rect">
            <a:avLst/>
          </a:prstGeom>
          <a:effectLst/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2800" dirty="0" smtClean="0"/>
              <a:t>Assess. </a:t>
            </a:r>
            <a:r>
              <a:rPr lang="en-CA" sz="28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Online “listening” – who’s talking about you; the arts?</a:t>
            </a:r>
            <a:endParaRPr lang="en-CA" sz="2800" dirty="0" smtClean="0"/>
          </a:p>
          <a:p>
            <a:r>
              <a:rPr lang="en-CA" sz="2800" dirty="0" smtClean="0"/>
              <a:t>Set Goals. </a:t>
            </a:r>
            <a:r>
              <a:rPr lang="en-CA" sz="28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What tangible outcomes do you hope to see?</a:t>
            </a:r>
            <a:endParaRPr lang="en-CA" sz="2800" dirty="0" smtClean="0"/>
          </a:p>
          <a:p>
            <a:r>
              <a:rPr lang="en-CA" sz="2800" dirty="0" smtClean="0"/>
              <a:t>Target Audience. </a:t>
            </a:r>
            <a:r>
              <a:rPr lang="en-CA" sz="28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Who in your audience (or potential audience) is using social media?</a:t>
            </a:r>
          </a:p>
          <a:p>
            <a:r>
              <a:rPr lang="en-CA" sz="2800" dirty="0"/>
              <a:t>Define your voice</a:t>
            </a:r>
            <a:r>
              <a:rPr lang="en-CA" sz="28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. What is your organization’s personality? </a:t>
            </a:r>
            <a:endParaRPr lang="en-CA" sz="2800" dirty="0" smtClean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r>
              <a:rPr lang="en-CA" sz="2800" dirty="0" smtClean="0"/>
              <a:t>Build your Team</a:t>
            </a:r>
            <a:r>
              <a:rPr lang="en-CA" sz="28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. </a:t>
            </a:r>
            <a:r>
              <a:rPr lang="en-CA" sz="28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Who’s in charge of strategy &amp; direction? Who will be handling the day-to-day tasks (tweeting, posting, pinning, etc.)?</a:t>
            </a:r>
          </a:p>
          <a:p>
            <a:endParaRPr lang="en-CA" sz="2800" dirty="0" smtClean="0"/>
          </a:p>
        </p:txBody>
      </p:sp>
    </p:spTree>
    <p:extLst>
      <p:ext uri="{BB962C8B-B14F-4D97-AF65-F5344CB8AC3E}">
        <p14:creationId xmlns:p14="http://schemas.microsoft.com/office/powerpoint/2010/main" val="864057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Selecting Social Media Channels</a:t>
            </a:r>
            <a:endParaRPr lang="en-CA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89262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Webinar Series for Arts Presenters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8"/>
            <a:ext cx="10554574" cy="2797684"/>
          </a:xfrm>
        </p:spPr>
        <p:txBody>
          <a:bodyPr/>
          <a:lstStyle/>
          <a:p>
            <a:r>
              <a:rPr lang="en-CA" sz="2400" dirty="0"/>
              <a:t>Part </a:t>
            </a:r>
            <a:r>
              <a:rPr lang="en-CA" sz="2400" dirty="0" smtClean="0"/>
              <a:t>4:</a:t>
            </a:r>
            <a:r>
              <a:rPr lang="en-CA" sz="2400" dirty="0"/>
              <a:t> Thursday, </a:t>
            </a:r>
            <a:r>
              <a:rPr lang="en-CA" sz="2400" dirty="0" smtClean="0"/>
              <a:t>May 29th: </a:t>
            </a:r>
          </a:p>
          <a:p>
            <a:pPr lvl="1"/>
            <a:r>
              <a:rPr lang="en-CA" sz="2000" dirty="0" smtClean="0"/>
              <a:t>Digital </a:t>
            </a:r>
            <a:r>
              <a:rPr lang="en-CA" sz="2000" dirty="0"/>
              <a:t>marketing 101: Connecting in the inbox with email </a:t>
            </a:r>
            <a:r>
              <a:rPr lang="en-CA" sz="2000" dirty="0" smtClean="0"/>
              <a:t>marketing</a:t>
            </a:r>
          </a:p>
          <a:p>
            <a:pPr marL="0" indent="0">
              <a:buNone/>
            </a:pPr>
            <a:endParaRPr lang="en-CA" dirty="0" smtClean="0"/>
          </a:p>
          <a:p>
            <a:pPr marL="0" indent="0">
              <a:buNone/>
            </a:pPr>
            <a:r>
              <a:rPr lang="en-CA" dirty="0" smtClean="0"/>
              <a:t>Presented by: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2138" y="5249721"/>
            <a:ext cx="3264408" cy="353568"/>
          </a:xfrm>
          <a:prstGeom prst="rect">
            <a:avLst/>
          </a:prstGeom>
        </p:spPr>
      </p:pic>
      <p:pic>
        <p:nvPicPr>
          <p:cNvPr id="3074" name="Picture 2" descr="https://ontariopresents.ca/sites/default/files/ontario-presents-logo-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3432" y="4666402"/>
            <a:ext cx="4770387" cy="1590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8270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What social media channels do you have a presence on?</a:t>
            </a:r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2979267"/>
          </a:xfrm>
        </p:spPr>
        <p:txBody>
          <a:bodyPr anchor="ctr">
            <a:normAutofit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dirty="0" smtClean="0"/>
              <a:t>Facebook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dirty="0" smtClean="0"/>
              <a:t>Twitter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dirty="0" smtClean="0"/>
              <a:t>LinkedIn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dirty="0" smtClean="0"/>
              <a:t>Tumblr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dirty="0" smtClean="0"/>
              <a:t>Pinterest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dirty="0" smtClean="0"/>
              <a:t>Other</a:t>
            </a: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20454203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Understand Your </a:t>
            </a:r>
            <a:r>
              <a:rPr lang="en-CA" dirty="0"/>
              <a:t>C</a:t>
            </a:r>
            <a:r>
              <a:rPr lang="en-CA" dirty="0" smtClean="0"/>
              <a:t>hannels &amp; Tools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0000" y="2222287"/>
            <a:ext cx="10571997" cy="4253158"/>
          </a:xfrm>
          <a:effectLst/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CA" sz="3200" b="1" dirty="0" smtClean="0"/>
              <a:t>Decide what channels to use and set goals</a:t>
            </a:r>
          </a:p>
          <a:p>
            <a:r>
              <a:rPr lang="en-CA" sz="3200" dirty="0" smtClean="0"/>
              <a:t>Facebook</a:t>
            </a:r>
          </a:p>
          <a:p>
            <a:r>
              <a:rPr lang="en-CA" sz="3200" dirty="0" smtClean="0"/>
              <a:t>Twitter</a:t>
            </a:r>
          </a:p>
          <a:p>
            <a:r>
              <a:rPr lang="en-CA" sz="3200" dirty="0" smtClean="0"/>
              <a:t>LinkedIn, etc.</a:t>
            </a:r>
          </a:p>
          <a:p>
            <a:pPr marL="0" indent="0">
              <a:buNone/>
            </a:pPr>
            <a:r>
              <a:rPr lang="en-CA" sz="3200" dirty="0" smtClean="0"/>
              <a:t>More channels = more time &amp; resources</a:t>
            </a:r>
          </a:p>
          <a:p>
            <a:pPr marL="0" indent="0">
              <a:buNone/>
            </a:pPr>
            <a:r>
              <a:rPr lang="en-CA" sz="3200" dirty="0" smtClean="0"/>
              <a:t>Plan for 2 hours / week / channel</a:t>
            </a:r>
          </a:p>
        </p:txBody>
      </p:sp>
    </p:spTree>
    <p:extLst>
      <p:ext uri="{BB962C8B-B14F-4D97-AF65-F5344CB8AC3E}">
        <p14:creationId xmlns:p14="http://schemas.microsoft.com/office/powerpoint/2010/main" val="3553838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Who’s using social media?</a:t>
            </a:r>
            <a:endParaRPr lang="en-CA" dirty="0"/>
          </a:p>
        </p:txBody>
      </p:sp>
      <p:sp>
        <p:nvSpPr>
          <p:cNvPr id="10" name="Rectangle 9"/>
          <p:cNvSpPr/>
          <p:nvPr/>
        </p:nvSpPr>
        <p:spPr>
          <a:xfrm>
            <a:off x="810001" y="6170646"/>
            <a:ext cx="110568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CA" sz="12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2013 </a:t>
            </a:r>
            <a:r>
              <a:rPr lang="en-CA" sz="12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Canada Digital Future in Focus - </a:t>
            </a:r>
            <a:r>
              <a:rPr lang="en-CA" sz="1200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comScore</a:t>
            </a:r>
            <a:r>
              <a:rPr lang="en-CA" sz="12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, </a:t>
            </a:r>
            <a:r>
              <a:rPr lang="en-CA" sz="1200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Inc</a:t>
            </a:r>
            <a:endParaRPr lang="en-CA" sz="1200" dirty="0" smtClean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 algn="r"/>
            <a:r>
              <a:rPr lang="en-CA" sz="12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http://theexchangenetwork.ca/upload/docs/Canada's%20Digital%20Future%20in%20Focus%202013.pdf</a:t>
            </a:r>
            <a:endParaRPr lang="en-CA" sz="12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859533" y="1915419"/>
            <a:ext cx="9125912" cy="4093164"/>
            <a:chOff x="1859533" y="1915419"/>
            <a:chExt cx="9125912" cy="4093164"/>
          </a:xfrm>
        </p:grpSpPr>
        <p:grpSp>
          <p:nvGrpSpPr>
            <p:cNvPr id="3" name="Group 2"/>
            <p:cNvGrpSpPr/>
            <p:nvPr/>
          </p:nvGrpSpPr>
          <p:grpSpPr>
            <a:xfrm>
              <a:off x="1859533" y="1915419"/>
              <a:ext cx="9125912" cy="4093164"/>
              <a:chOff x="1859533" y="2104107"/>
              <a:chExt cx="9125912" cy="4093164"/>
            </a:xfrm>
          </p:grpSpPr>
          <p:grpSp>
            <p:nvGrpSpPr>
              <p:cNvPr id="16" name="Group 15"/>
              <p:cNvGrpSpPr/>
              <p:nvPr/>
            </p:nvGrpSpPr>
            <p:grpSpPr>
              <a:xfrm>
                <a:off x="1859533" y="2104107"/>
                <a:ext cx="4172967" cy="4093164"/>
                <a:chOff x="1284858" y="2318752"/>
                <a:chExt cx="3720902" cy="3717512"/>
              </a:xfrm>
            </p:grpSpPr>
            <p:graphicFrame>
              <p:nvGraphicFramePr>
                <p:cNvPr id="14" name="Chart 13"/>
                <p:cNvGraphicFramePr/>
                <p:nvPr>
                  <p:extLst>
                    <p:ext uri="{D42A27DB-BD31-4B8C-83A1-F6EECF244321}">
                      <p14:modId xmlns:p14="http://schemas.microsoft.com/office/powerpoint/2010/main" val="1085055760"/>
                    </p:ext>
                  </p:extLst>
                </p:nvPr>
              </p:nvGraphicFramePr>
              <p:xfrm>
                <a:off x="1284858" y="2318752"/>
                <a:ext cx="3720902" cy="3717512"/>
              </p:xfrm>
              <a:graphic>
                <a:graphicData uri="http://schemas.openxmlformats.org/drawingml/2006/chart">
                  <c:chart xmlns:c="http://schemas.openxmlformats.org/drawingml/2006/chart" xmlns:r="http://schemas.openxmlformats.org/officeDocument/2006/relationships" r:id="rId3"/>
                </a:graphicData>
              </a:graphic>
            </p:graphicFrame>
            <p:sp>
              <p:nvSpPr>
                <p:cNvPr id="4" name="Rectangle 3"/>
                <p:cNvSpPr/>
                <p:nvPr/>
              </p:nvSpPr>
              <p:spPr>
                <a:xfrm>
                  <a:off x="1655617" y="3207180"/>
                  <a:ext cx="2843494" cy="1313792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algn="ctr"/>
                  <a:r>
                    <a:rPr lang="en-US" sz="8800" b="1" spc="300" dirty="0" smtClean="0">
                      <a:ln w="11430" cmpd="sng">
                        <a:solidFill>
                          <a:schemeClr val="accent1">
                            <a:tint val="10000"/>
                          </a:schemeClr>
                        </a:solidFill>
                        <a:prstDash val="solid"/>
                        <a:miter lim="800000"/>
                      </a:ln>
                      <a:gradFill>
                        <a:gsLst>
                          <a:gs pos="10000">
                            <a:schemeClr val="accent1">
                              <a:tint val="83000"/>
                              <a:shade val="100000"/>
                              <a:satMod val="200000"/>
                            </a:schemeClr>
                          </a:gs>
                          <a:gs pos="75000">
                            <a:schemeClr val="accent1">
                              <a:tint val="100000"/>
                              <a:shade val="50000"/>
                              <a:satMod val="150000"/>
                            </a:schemeClr>
                          </a:gs>
                        </a:gsLst>
                        <a:lin ang="5400000"/>
                      </a:gradFill>
                      <a:effectLst>
                        <a:glow rad="45500">
                          <a:schemeClr val="accent1">
                            <a:satMod val="220000"/>
                            <a:alpha val="35000"/>
                          </a:schemeClr>
                        </a:glow>
                      </a:effectLst>
                    </a:rPr>
                    <a:t>68%</a:t>
                  </a:r>
                  <a:endParaRPr lang="en-US" sz="8800" b="1" cap="none" spc="300" dirty="0">
                    <a:ln w="11430" cmpd="sng">
                      <a:solidFill>
                        <a:schemeClr val="accent1">
                          <a:tint val="10000"/>
                        </a:schemeClr>
                      </a:solidFill>
                      <a:prstDash val="solid"/>
                      <a:miter lim="800000"/>
                    </a:ln>
                    <a:gradFill>
                      <a:gsLst>
                        <a:gs pos="10000">
                          <a:schemeClr val="accent1">
                            <a:tint val="83000"/>
                            <a:shade val="100000"/>
                            <a:satMod val="200000"/>
                          </a:schemeClr>
                        </a:gs>
                        <a:gs pos="75000">
                          <a:schemeClr val="accent1">
                            <a:tint val="100000"/>
                            <a:shade val="50000"/>
                            <a:satMod val="150000"/>
                          </a:schemeClr>
                        </a:gs>
                      </a:gsLst>
                      <a:lin ang="5400000"/>
                    </a:gradFill>
                    <a:effectLst>
                      <a:glow rad="45500">
                        <a:schemeClr val="accent1">
                          <a:satMod val="220000"/>
                          <a:alpha val="35000"/>
                        </a:schemeClr>
                      </a:glow>
                    </a:effectLst>
                  </a:endParaRPr>
                </a:p>
              </p:txBody>
            </p:sp>
            <p:sp>
              <p:nvSpPr>
                <p:cNvPr id="5" name="TextBox 4"/>
                <p:cNvSpPr txBox="1"/>
                <p:nvPr/>
              </p:nvSpPr>
              <p:spPr>
                <a:xfrm>
                  <a:off x="2017617" y="4237001"/>
                  <a:ext cx="2119494" cy="58701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CA" dirty="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</a:rPr>
                    <a:t>o</a:t>
                  </a:r>
                  <a:r>
                    <a:rPr lang="en-CA" dirty="0" smtClean="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</a:rPr>
                    <a:t>f Canadians use social media</a:t>
                  </a:r>
                  <a:endParaRPr lang="en-CA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</p:grpSp>
          <p:cxnSp>
            <p:nvCxnSpPr>
              <p:cNvPr id="20" name="Straight Connector 19"/>
              <p:cNvCxnSpPr/>
              <p:nvPr/>
            </p:nvCxnSpPr>
            <p:spPr>
              <a:xfrm flipH="1">
                <a:off x="5630754" y="3082310"/>
                <a:ext cx="2049572" cy="96895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 flipH="1" flipV="1">
                <a:off x="5630755" y="4536264"/>
                <a:ext cx="2163872" cy="105746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3" name="Group 32"/>
              <p:cNvGrpSpPr/>
              <p:nvPr/>
            </p:nvGrpSpPr>
            <p:grpSpPr>
              <a:xfrm>
                <a:off x="7084966" y="2543964"/>
                <a:ext cx="3900479" cy="3584690"/>
                <a:chOff x="7084966" y="2543964"/>
                <a:chExt cx="3900479" cy="3584690"/>
              </a:xfrm>
            </p:grpSpPr>
            <p:graphicFrame>
              <p:nvGraphicFramePr>
                <p:cNvPr id="22" name="Chart 21"/>
                <p:cNvGraphicFramePr/>
                <p:nvPr>
                  <p:extLst>
                    <p:ext uri="{D42A27DB-BD31-4B8C-83A1-F6EECF244321}">
                      <p14:modId xmlns:p14="http://schemas.microsoft.com/office/powerpoint/2010/main" val="3220418321"/>
                    </p:ext>
                  </p:extLst>
                </p:nvPr>
              </p:nvGraphicFramePr>
              <p:xfrm>
                <a:off x="7084966" y="2543964"/>
                <a:ext cx="3900479" cy="3584690"/>
              </p:xfrm>
              <a:graphic>
                <a:graphicData uri="http://schemas.openxmlformats.org/drawingml/2006/chart">
                  <c:chart xmlns:c="http://schemas.openxmlformats.org/drawingml/2006/chart" xmlns:r="http://schemas.openxmlformats.org/officeDocument/2006/relationships" r:id="rId4"/>
                </a:graphicData>
              </a:graphic>
            </p:graphicFrame>
            <p:grpSp>
              <p:nvGrpSpPr>
                <p:cNvPr id="17" name="Group 16"/>
                <p:cNvGrpSpPr/>
                <p:nvPr/>
              </p:nvGrpSpPr>
              <p:grpSpPr>
                <a:xfrm>
                  <a:off x="7794627" y="3164430"/>
                  <a:ext cx="2372842" cy="1698095"/>
                  <a:chOff x="8834298" y="2971334"/>
                  <a:chExt cx="1677880" cy="1081548"/>
                </a:xfrm>
              </p:grpSpPr>
              <p:sp>
                <p:nvSpPr>
                  <p:cNvPr id="6" name="Rectangle 5"/>
                  <p:cNvSpPr/>
                  <p:nvPr/>
                </p:nvSpPr>
                <p:spPr>
                  <a:xfrm>
                    <a:off x="8834298" y="2971334"/>
                    <a:ext cx="1587623" cy="764512"/>
                  </a:xfrm>
                  <a:prstGeom prst="rect">
                    <a:avLst/>
                  </a:prstGeom>
                  <a:noFill/>
                </p:spPr>
                <p:txBody>
                  <a:bodyPr wrap="square" lIns="91440" tIns="45720" rIns="91440" bIns="45720">
                    <a:spAutoFit/>
                  </a:bodyPr>
                  <a:lstStyle/>
                  <a:p>
                    <a:pPr algn="ctr"/>
                    <a:r>
                      <a:rPr lang="en-US" sz="7200" b="1" dirty="0" smtClean="0">
                        <a:ln w="12700">
                          <a:solidFill>
                            <a:schemeClr val="tx2">
                              <a:lumMod val="75000"/>
                            </a:schemeClr>
                          </a:solidFill>
                          <a:prstDash val="solid"/>
                        </a:ln>
                        <a:pattFill prst="dkUpDiag">
                          <a:fgClr>
                            <a:schemeClr val="tx2"/>
                          </a:fgClr>
                          <a:bgClr>
                            <a:schemeClr val="tx2">
                              <a:lumMod val="20000"/>
                              <a:lumOff val="80000"/>
                            </a:schemeClr>
                          </a:bgClr>
                        </a:pattFill>
                        <a:effectLst>
                          <a:outerShdw dist="38100" dir="2640000" algn="bl" rotWithShape="0">
                            <a:schemeClr val="tx2">
                              <a:lumMod val="75000"/>
                            </a:schemeClr>
                          </a:outerShdw>
                        </a:effectLst>
                      </a:rPr>
                      <a:t>93%</a:t>
                    </a:r>
                    <a:endParaRPr lang="en-US" sz="7200" b="1" dirty="0">
                      <a:ln w="12700">
                        <a:solidFill>
                          <a:schemeClr val="tx2">
                            <a:lumMod val="75000"/>
                          </a:schemeClr>
                        </a:solidFill>
                        <a:prstDash val="solid"/>
                      </a:ln>
                      <a:pattFill prst="dkUpDiag">
                        <a:fgClr>
                          <a:schemeClr val="tx2"/>
                        </a:fgClr>
                        <a:bgClr>
                          <a:schemeClr val="tx2">
                            <a:lumMod val="20000"/>
                            <a:lumOff val="80000"/>
                          </a:schemeClr>
                        </a:bgClr>
                      </a:pattFill>
                      <a:effectLst>
                        <a:outerShdw dist="38100" dir="2640000" algn="bl" rotWithShape="0">
                          <a:schemeClr val="tx2">
                            <a:lumMod val="75000"/>
                          </a:schemeClr>
                        </a:outerShdw>
                      </a:effectLst>
                    </a:endParaRPr>
                  </a:p>
                </p:txBody>
              </p:sp>
              <p:sp>
                <p:nvSpPr>
                  <p:cNvPr id="7" name="TextBox 6"/>
                  <p:cNvSpPr txBox="1"/>
                  <p:nvPr/>
                </p:nvSpPr>
                <p:spPr>
                  <a:xfrm>
                    <a:off x="8834298" y="3641222"/>
                    <a:ext cx="1677880" cy="41166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CA" b="1" dirty="0">
                        <a:ln w="12700">
                          <a:noFill/>
                          <a:prstDash val="solid"/>
                        </a:ln>
                        <a:pattFill prst="dkUpDiag">
                          <a:fgClr>
                            <a:schemeClr val="tx2"/>
                          </a:fgClr>
                          <a:bgClr>
                            <a:schemeClr val="tx2">
                              <a:lumMod val="20000"/>
                              <a:lumOff val="80000"/>
                            </a:schemeClr>
                          </a:bgClr>
                        </a:pattFill>
                        <a:effectLst>
                          <a:outerShdw dist="38100" dir="2640000" algn="bl" rotWithShape="0">
                            <a:schemeClr val="tx2">
                              <a:lumMod val="75000"/>
                            </a:schemeClr>
                          </a:outerShdw>
                        </a:effectLst>
                      </a:rPr>
                      <a:t>o</a:t>
                    </a:r>
                    <a:r>
                      <a:rPr lang="en-CA" b="1" dirty="0" smtClean="0">
                        <a:ln w="12700">
                          <a:noFill/>
                          <a:prstDash val="solid"/>
                        </a:ln>
                        <a:pattFill prst="dkUpDiag">
                          <a:fgClr>
                            <a:schemeClr val="tx2"/>
                          </a:fgClr>
                          <a:bgClr>
                            <a:schemeClr val="tx2">
                              <a:lumMod val="20000"/>
                              <a:lumOff val="80000"/>
                            </a:schemeClr>
                          </a:bgClr>
                        </a:pattFill>
                        <a:effectLst>
                          <a:outerShdw dist="38100" dir="2640000" algn="bl" rotWithShape="0">
                            <a:schemeClr val="tx2">
                              <a:lumMod val="75000"/>
                            </a:schemeClr>
                          </a:outerShdw>
                        </a:effectLst>
                      </a:rPr>
                      <a:t>f social media users are on Facebook!</a:t>
                    </a:r>
                    <a:endParaRPr lang="en-CA" b="1" dirty="0">
                      <a:ln w="12700">
                        <a:noFill/>
                        <a:prstDash val="solid"/>
                      </a:ln>
                      <a:pattFill prst="dkUpDiag">
                        <a:fgClr>
                          <a:schemeClr val="tx2"/>
                        </a:fgClr>
                        <a:bgClr>
                          <a:schemeClr val="tx2">
                            <a:lumMod val="20000"/>
                            <a:lumOff val="80000"/>
                          </a:schemeClr>
                        </a:bgClr>
                      </a:pattFill>
                      <a:effectLst>
                        <a:outerShdw dist="38100" dir="2640000" algn="bl" rotWithShape="0">
                          <a:schemeClr val="tx2">
                            <a:lumMod val="75000"/>
                          </a:schemeClr>
                        </a:outerShdw>
                      </a:effectLst>
                    </a:endParaRPr>
                  </a:p>
                </p:txBody>
              </p:sp>
            </p:grpSp>
            <p:pic>
              <p:nvPicPr>
                <p:cNvPr id="1026" name="Picture 2" descr="Facebook Changes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699740" y="4963936"/>
                  <a:ext cx="434974" cy="46528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100000" l="0" r="100000">
                          <a14:backgroundMark x1="85417" y1="6452" x2="85417" y2="6452"/>
                          <a14:backgroundMark x1="88889" y1="76774" x2="88889" y2="76774"/>
                          <a14:backgroundMark x1="18750" y1="87097" x2="18750" y2="87097"/>
                          <a14:backgroundMark x1="19444" y1="5161" x2="19444" y2="5161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660720" y="4747036"/>
              <a:ext cx="418192" cy="4501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277933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With Facebook in the lead …</a:t>
            </a:r>
            <a:endParaRPr lang="en-CA" dirty="0"/>
          </a:p>
        </p:txBody>
      </p:sp>
      <p:grpSp>
        <p:nvGrpSpPr>
          <p:cNvPr id="23" name="Group 22"/>
          <p:cNvGrpSpPr/>
          <p:nvPr/>
        </p:nvGrpSpPr>
        <p:grpSpPr>
          <a:xfrm>
            <a:off x="280092" y="2794000"/>
            <a:ext cx="3081192" cy="2831734"/>
            <a:chOff x="684166" y="2416964"/>
            <a:chExt cx="3900479" cy="3584690"/>
          </a:xfrm>
        </p:grpSpPr>
        <p:graphicFrame>
          <p:nvGraphicFramePr>
            <p:cNvPr id="10" name="Chart 9"/>
            <p:cNvGraphicFramePr/>
            <p:nvPr>
              <p:extLst>
                <p:ext uri="{D42A27DB-BD31-4B8C-83A1-F6EECF244321}">
                  <p14:modId xmlns:p14="http://schemas.microsoft.com/office/powerpoint/2010/main" val="3567617271"/>
                </p:ext>
              </p:extLst>
            </p:nvPr>
          </p:nvGraphicFramePr>
          <p:xfrm>
            <a:off x="684166" y="2416964"/>
            <a:ext cx="3900479" cy="358469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1" name="Rectangle 10"/>
            <p:cNvSpPr/>
            <p:nvPr/>
          </p:nvSpPr>
          <p:spPr>
            <a:xfrm>
              <a:off x="929137" y="2977471"/>
              <a:ext cx="3188960" cy="151949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7200" b="1" spc="300" dirty="0" smtClean="0">
                  <a:ln w="11430" cmpd="sng">
                    <a:solidFill>
                      <a:schemeClr val="accent1">
                        <a:tint val="10000"/>
                      </a:schemeClr>
                    </a:solidFill>
                    <a:prstDash val="solid"/>
                    <a:miter lim="800000"/>
                  </a:ln>
                  <a:gradFill>
                    <a:gsLst>
                      <a:gs pos="10000">
                        <a:schemeClr val="accent1">
                          <a:tint val="83000"/>
                          <a:shade val="100000"/>
                          <a:satMod val="200000"/>
                        </a:schemeClr>
                      </a:gs>
                      <a:gs pos="75000">
                        <a:schemeClr val="accent1">
                          <a:tint val="100000"/>
                          <a:shade val="50000"/>
                          <a:satMod val="150000"/>
                        </a:schemeClr>
                      </a:gs>
                    </a:gsLst>
                    <a:lin ang="5400000"/>
                  </a:gradFill>
                  <a:effectLst>
                    <a:glow rad="45500">
                      <a:schemeClr val="accent1">
                        <a:satMod val="220000"/>
                        <a:alpha val="35000"/>
                      </a:schemeClr>
                    </a:glow>
                  </a:effectLst>
                </a:rPr>
                <a:t>20%</a:t>
              </a:r>
              <a:endParaRPr lang="en-US" sz="7200" b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315178" y="4179565"/>
              <a:ext cx="2376999" cy="7402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sz="1600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of social media users are on Twitter</a:t>
              </a:r>
              <a:endParaRPr lang="en-CA" sz="1600" dirty="0">
                <a:solidFill>
                  <a:schemeClr val="accent1">
                    <a:lumMod val="60000"/>
                    <a:lumOff val="40000"/>
                  </a:schemeClr>
                </a:solidFill>
              </a:endParaRPr>
            </a:p>
          </p:txBody>
        </p:sp>
        <p:pic>
          <p:nvPicPr>
            <p:cNvPr id="2050" name="Picture 2" descr="https://g.twimg.com/Twitter_logo_blue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3013" y="4978759"/>
              <a:ext cx="441325" cy="3587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4" name="Group 23"/>
          <p:cNvGrpSpPr/>
          <p:nvPr/>
        </p:nvGrpSpPr>
        <p:grpSpPr>
          <a:xfrm>
            <a:off x="3237278" y="2854960"/>
            <a:ext cx="3081192" cy="2831734"/>
            <a:chOff x="4381784" y="2416964"/>
            <a:chExt cx="3900479" cy="3584690"/>
          </a:xfrm>
        </p:grpSpPr>
        <p:graphicFrame>
          <p:nvGraphicFramePr>
            <p:cNvPr id="16" name="Chart 15"/>
            <p:cNvGraphicFramePr/>
            <p:nvPr>
              <p:extLst>
                <p:ext uri="{D42A27DB-BD31-4B8C-83A1-F6EECF244321}">
                  <p14:modId xmlns:p14="http://schemas.microsoft.com/office/powerpoint/2010/main" val="2622257748"/>
                </p:ext>
              </p:extLst>
            </p:nvPr>
          </p:nvGraphicFramePr>
          <p:xfrm>
            <a:off x="4381784" y="2416964"/>
            <a:ext cx="3900479" cy="358469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17" name="Rectangle 16"/>
            <p:cNvSpPr/>
            <p:nvPr/>
          </p:nvSpPr>
          <p:spPr>
            <a:xfrm>
              <a:off x="4588653" y="2977471"/>
              <a:ext cx="3188960" cy="151949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7200" b="1" spc="300" dirty="0" smtClean="0">
                  <a:ln w="11430" cmpd="sng">
                    <a:solidFill>
                      <a:schemeClr val="accent1">
                        <a:tint val="10000"/>
                      </a:schemeClr>
                    </a:solidFill>
                    <a:prstDash val="solid"/>
                    <a:miter lim="800000"/>
                  </a:ln>
                  <a:gradFill>
                    <a:gsLst>
                      <a:gs pos="10000">
                        <a:schemeClr val="accent1">
                          <a:tint val="83000"/>
                          <a:shade val="100000"/>
                          <a:satMod val="200000"/>
                        </a:schemeClr>
                      </a:gs>
                      <a:gs pos="75000">
                        <a:schemeClr val="accent1">
                          <a:tint val="100000"/>
                          <a:shade val="50000"/>
                          <a:satMod val="150000"/>
                        </a:schemeClr>
                      </a:gs>
                    </a:gsLst>
                    <a:lin ang="5400000"/>
                  </a:gradFill>
                  <a:effectLst>
                    <a:glow rad="45500">
                      <a:schemeClr val="accent1">
                        <a:satMod val="220000"/>
                        <a:alpha val="35000"/>
                      </a:schemeClr>
                    </a:glow>
                  </a:effectLst>
                </a:rPr>
                <a:t>18%</a:t>
              </a:r>
              <a:endParaRPr lang="en-US" sz="7200" b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831220" y="4179565"/>
              <a:ext cx="2738471" cy="7402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sz="1600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of social media users are on LinkedIn</a:t>
              </a:r>
              <a:endParaRPr lang="en-CA" sz="1600" dirty="0">
                <a:solidFill>
                  <a:schemeClr val="accent1">
                    <a:lumMod val="60000"/>
                    <a:lumOff val="40000"/>
                  </a:schemeClr>
                </a:solidFill>
              </a:endParaRPr>
            </a:p>
          </p:txBody>
        </p:sp>
        <p:pic>
          <p:nvPicPr>
            <p:cNvPr id="2054" name="Picture 6" descr="http://upload.wikimedia.org/wikipedia/commons/c/ca/LinkedIn_logo_initials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04125" y="4975298"/>
              <a:ext cx="368935" cy="3689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5" name="Group 24"/>
          <p:cNvGrpSpPr/>
          <p:nvPr/>
        </p:nvGrpSpPr>
        <p:grpSpPr>
          <a:xfrm>
            <a:off x="6190116" y="2831464"/>
            <a:ext cx="3081192" cy="2831734"/>
            <a:chOff x="8090611" y="2416964"/>
            <a:chExt cx="3900479" cy="3584690"/>
          </a:xfrm>
        </p:grpSpPr>
        <p:graphicFrame>
          <p:nvGraphicFramePr>
            <p:cNvPr id="19" name="Chart 18"/>
            <p:cNvGraphicFramePr/>
            <p:nvPr>
              <p:extLst>
                <p:ext uri="{D42A27DB-BD31-4B8C-83A1-F6EECF244321}">
                  <p14:modId xmlns:p14="http://schemas.microsoft.com/office/powerpoint/2010/main" val="1108150473"/>
                </p:ext>
              </p:extLst>
            </p:nvPr>
          </p:nvGraphicFramePr>
          <p:xfrm>
            <a:off x="8090611" y="2416964"/>
            <a:ext cx="3900479" cy="358469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7"/>
            </a:graphicData>
          </a:graphic>
        </p:graphicFrame>
        <p:sp>
          <p:nvSpPr>
            <p:cNvPr id="20" name="Rectangle 19"/>
            <p:cNvSpPr/>
            <p:nvPr/>
          </p:nvSpPr>
          <p:spPr>
            <a:xfrm>
              <a:off x="8284782" y="2977471"/>
              <a:ext cx="3188960" cy="151949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7200" b="1" spc="300" dirty="0" smtClean="0">
                  <a:ln w="11430" cmpd="sng">
                    <a:solidFill>
                      <a:schemeClr val="accent1">
                        <a:tint val="10000"/>
                      </a:schemeClr>
                    </a:solidFill>
                    <a:prstDash val="solid"/>
                    <a:miter lim="800000"/>
                  </a:ln>
                  <a:gradFill>
                    <a:gsLst>
                      <a:gs pos="10000">
                        <a:schemeClr val="accent1">
                          <a:tint val="83000"/>
                          <a:shade val="100000"/>
                          <a:satMod val="200000"/>
                        </a:schemeClr>
                      </a:gs>
                      <a:gs pos="75000">
                        <a:schemeClr val="accent1">
                          <a:tint val="100000"/>
                          <a:shade val="50000"/>
                          <a:satMod val="150000"/>
                        </a:schemeClr>
                      </a:gs>
                    </a:gsLst>
                    <a:lin ang="5400000"/>
                  </a:gradFill>
                  <a:effectLst>
                    <a:glow rad="45500">
                      <a:schemeClr val="accent1">
                        <a:satMod val="220000"/>
                        <a:alpha val="35000"/>
                      </a:schemeClr>
                    </a:glow>
                  </a:effectLst>
                </a:rPr>
                <a:t>18%</a:t>
              </a:r>
              <a:endParaRPr lang="en-US" sz="7200" b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8594352" y="4175032"/>
              <a:ext cx="2693238" cy="7402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sz="1600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of social media users are on Tumblr</a:t>
              </a:r>
              <a:endParaRPr lang="en-CA" sz="1600" dirty="0">
                <a:solidFill>
                  <a:schemeClr val="accent1">
                    <a:lumMod val="60000"/>
                    <a:lumOff val="40000"/>
                  </a:schemeClr>
                </a:solidFill>
              </a:endParaRPr>
            </a:p>
          </p:txBody>
        </p:sp>
        <p:pic>
          <p:nvPicPr>
            <p:cNvPr id="2056" name="Picture 8" descr="http://www.rear-window.com/img/tumblr.p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02158" y="4970523"/>
              <a:ext cx="415925" cy="4159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" name="Group 2"/>
          <p:cNvGrpSpPr/>
          <p:nvPr/>
        </p:nvGrpSpPr>
        <p:grpSpPr>
          <a:xfrm>
            <a:off x="9110808" y="2789968"/>
            <a:ext cx="3081192" cy="2831734"/>
            <a:chOff x="9110808" y="2688368"/>
            <a:chExt cx="3081192" cy="2831734"/>
          </a:xfrm>
        </p:grpSpPr>
        <p:grpSp>
          <p:nvGrpSpPr>
            <p:cNvPr id="22" name="Group 21"/>
            <p:cNvGrpSpPr/>
            <p:nvPr/>
          </p:nvGrpSpPr>
          <p:grpSpPr>
            <a:xfrm>
              <a:off x="9110808" y="2688368"/>
              <a:ext cx="3081192" cy="2831734"/>
              <a:chOff x="8090611" y="2416964"/>
              <a:chExt cx="3900479" cy="3584690"/>
            </a:xfrm>
          </p:grpSpPr>
          <p:graphicFrame>
            <p:nvGraphicFramePr>
              <p:cNvPr id="26" name="Chart 25"/>
              <p:cNvGraphicFramePr/>
              <p:nvPr>
                <p:extLst>
                  <p:ext uri="{D42A27DB-BD31-4B8C-83A1-F6EECF244321}">
                    <p14:modId xmlns:p14="http://schemas.microsoft.com/office/powerpoint/2010/main" val="3000898076"/>
                  </p:ext>
                </p:extLst>
              </p:nvPr>
            </p:nvGraphicFramePr>
            <p:xfrm>
              <a:off x="8090611" y="2416964"/>
              <a:ext cx="3900479" cy="3584690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9"/>
              </a:graphicData>
            </a:graphic>
          </p:graphicFrame>
          <p:sp>
            <p:nvSpPr>
              <p:cNvPr id="27" name="Rectangle 26"/>
              <p:cNvSpPr/>
              <p:nvPr/>
            </p:nvSpPr>
            <p:spPr>
              <a:xfrm>
                <a:off x="8284782" y="2977471"/>
                <a:ext cx="3188960" cy="1519496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7200" b="1" spc="300" dirty="0" smtClean="0">
                    <a:ln w="11430" cmpd="sng">
                      <a:solidFill>
                        <a:schemeClr val="accent1">
                          <a:tint val="10000"/>
                        </a:schemeClr>
                      </a:solidFill>
                      <a:prstDash val="solid"/>
                      <a:miter lim="800000"/>
                    </a:ln>
                    <a:gradFill>
                      <a:gsLst>
                        <a:gs pos="10000">
                          <a:schemeClr val="accent1">
                            <a:tint val="83000"/>
                            <a:shade val="100000"/>
                            <a:satMod val="200000"/>
                          </a:schemeClr>
                        </a:gs>
                        <a:gs pos="75000">
                          <a:schemeClr val="accent1">
                            <a:tint val="100000"/>
                            <a:shade val="50000"/>
                            <a:satMod val="150000"/>
                          </a:schemeClr>
                        </a:gs>
                      </a:gsLst>
                      <a:lin ang="5400000"/>
                    </a:gradFill>
                    <a:effectLst>
                      <a:glow rad="45500">
                        <a:schemeClr val="accent1">
                          <a:satMod val="220000"/>
                          <a:alpha val="35000"/>
                        </a:schemeClr>
                      </a:glow>
                    </a:effectLst>
                  </a:rPr>
                  <a:t>10%</a:t>
                </a:r>
                <a:endParaRPr lang="en-US" sz="7200" b="1" cap="none" spc="300" dirty="0">
                  <a:ln w="11430" cmpd="sng">
                    <a:solidFill>
                      <a:schemeClr val="accent1">
                        <a:tint val="10000"/>
                      </a:schemeClr>
                    </a:solidFill>
                    <a:prstDash val="solid"/>
                    <a:miter lim="800000"/>
                  </a:ln>
                  <a:gradFill>
                    <a:gsLst>
                      <a:gs pos="10000">
                        <a:schemeClr val="accent1">
                          <a:tint val="83000"/>
                          <a:shade val="100000"/>
                          <a:satMod val="200000"/>
                        </a:schemeClr>
                      </a:gs>
                      <a:gs pos="75000">
                        <a:schemeClr val="accent1">
                          <a:tint val="100000"/>
                          <a:shade val="50000"/>
                          <a:satMod val="150000"/>
                        </a:schemeClr>
                      </a:gs>
                    </a:gsLst>
                    <a:lin ang="5400000"/>
                  </a:gradFill>
                  <a:effectLst>
                    <a:glow rad="45500">
                      <a:schemeClr val="accent1">
                        <a:satMod val="220000"/>
                        <a:alpha val="35000"/>
                      </a:schemeClr>
                    </a:glow>
                  </a:effectLst>
                </a:endParaRP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8635954" y="4180136"/>
                <a:ext cx="2582785" cy="7402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CA" sz="1600" dirty="0" smtClean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of social media users are on Pinterest</a:t>
                </a:r>
                <a:endParaRPr lang="en-CA" sz="1600" dirty="0">
                  <a:solidFill>
                    <a:schemeClr val="accent1">
                      <a:lumMod val="60000"/>
                      <a:lumOff val="40000"/>
                    </a:schemeClr>
                  </a:solidFill>
                </a:endParaRPr>
              </a:p>
            </p:txBody>
          </p:sp>
        </p:grpSp>
        <p:pic>
          <p:nvPicPr>
            <p:cNvPr id="30" name="Picture 2" descr="http://www.thenorthblog.com/wp-content/uploads/2013/10/Pinterest-logo.pn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82041" y="4716096"/>
              <a:ext cx="283431" cy="2834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2412173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Who’s online</a:t>
            </a:r>
            <a:r>
              <a:rPr lang="en-CA" sz="3600" dirty="0" smtClean="0"/>
              <a:t>*</a:t>
            </a:r>
            <a:r>
              <a:rPr lang="en-CA" dirty="0" smtClean="0"/>
              <a:t>?</a:t>
            </a:r>
            <a:endParaRPr lang="en-CA" dirty="0"/>
          </a:p>
        </p:txBody>
      </p:sp>
      <p:grpSp>
        <p:nvGrpSpPr>
          <p:cNvPr id="16" name="Group 15"/>
          <p:cNvGrpSpPr/>
          <p:nvPr/>
        </p:nvGrpSpPr>
        <p:grpSpPr>
          <a:xfrm>
            <a:off x="910245" y="2453315"/>
            <a:ext cx="543646" cy="3753929"/>
            <a:chOff x="1029675" y="2229024"/>
            <a:chExt cx="543646" cy="3753929"/>
          </a:xfrm>
        </p:grpSpPr>
        <p:pic>
          <p:nvPicPr>
            <p:cNvPr id="27" name="Picture 2" descr="https://g.twimg.com/Twitter_logo_blue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4566" y="3130002"/>
              <a:ext cx="480180" cy="3903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6" descr="http://upload.wikimedia.org/wikipedia/commons/c/ca/LinkedIn_logo_initials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4004" y="3859837"/>
              <a:ext cx="476958" cy="4769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" name="Picture 8" descr="http://www.rear-window.com/img/tumblr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9675" y="4676801"/>
              <a:ext cx="543646" cy="5436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2" descr="Facebook Changes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4989" y="2229024"/>
              <a:ext cx="454988" cy="4866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6" name="Picture 2" descr="http://www.thenorthblog.com/wp-content/uploads/2013/10/Pinterest-logo.p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2034" y="5505995"/>
              <a:ext cx="476958" cy="4769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1" name="Group 60"/>
          <p:cNvGrpSpPr/>
          <p:nvPr/>
        </p:nvGrpSpPr>
        <p:grpSpPr>
          <a:xfrm>
            <a:off x="9473562" y="2453315"/>
            <a:ext cx="2098936" cy="3648393"/>
            <a:chOff x="891915" y="2222965"/>
            <a:chExt cx="2098936" cy="3648393"/>
          </a:xfrm>
        </p:grpSpPr>
        <p:graphicFrame>
          <p:nvGraphicFramePr>
            <p:cNvPr id="44" name="Object 4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98703611"/>
                </p:ext>
              </p:extLst>
            </p:nvPr>
          </p:nvGraphicFramePr>
          <p:xfrm>
            <a:off x="891915" y="2222965"/>
            <a:ext cx="746262" cy="364839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10" name="Image" r:id="rId9" imgW="1028520" imgH="5028480" progId="Photoshop.Image.12">
                    <p:embed/>
                  </p:oleObj>
                </mc:Choice>
                <mc:Fallback>
                  <p:oleObj name="Image" r:id="rId9" imgW="1028520" imgH="5028480" progId="Photoshop.Image.12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891915" y="2222965"/>
                          <a:ext cx="746262" cy="364839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6" name="TextBox 45"/>
            <p:cNvSpPr txBox="1"/>
            <p:nvPr/>
          </p:nvSpPr>
          <p:spPr>
            <a:xfrm>
              <a:off x="1714501" y="2472372"/>
              <a:ext cx="12763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Age 18-29</a:t>
              </a:r>
              <a:endParaRPr lang="en-CA" dirty="0">
                <a:solidFill>
                  <a:schemeClr val="accent1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1714501" y="3513297"/>
              <a:ext cx="12763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Age 30-49</a:t>
              </a:r>
              <a:endParaRPr lang="en-CA" dirty="0">
                <a:solidFill>
                  <a:schemeClr val="accent1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1714501" y="4446574"/>
              <a:ext cx="12763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Age  50-64</a:t>
              </a:r>
              <a:endParaRPr lang="en-CA" dirty="0">
                <a:solidFill>
                  <a:schemeClr val="accent1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1714501" y="5289704"/>
              <a:ext cx="12763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Age  65+</a:t>
              </a:r>
              <a:endParaRPr lang="en-CA" dirty="0">
                <a:solidFill>
                  <a:schemeClr val="accent1">
                    <a:lumMod val="60000"/>
                    <a:lumOff val="40000"/>
                  </a:schemeClr>
                </a:solidFill>
              </a:endParaRPr>
            </a:p>
          </p:txBody>
        </p:sp>
      </p:grpSp>
      <p:graphicFrame>
        <p:nvGraphicFramePr>
          <p:cNvPr id="60" name="Chart 59"/>
          <p:cNvGraphicFramePr/>
          <p:nvPr>
            <p:extLst>
              <p:ext uri="{D42A27DB-BD31-4B8C-83A1-F6EECF244321}">
                <p14:modId xmlns:p14="http://schemas.microsoft.com/office/powerpoint/2010/main" val="4251414301"/>
              </p:ext>
            </p:extLst>
          </p:nvPr>
        </p:nvGraphicFramePr>
        <p:xfrm>
          <a:off x="1425316" y="2175011"/>
          <a:ext cx="8050104" cy="43992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pSp>
        <p:nvGrpSpPr>
          <p:cNvPr id="62" name="Group 61"/>
          <p:cNvGrpSpPr/>
          <p:nvPr/>
        </p:nvGrpSpPr>
        <p:grpSpPr>
          <a:xfrm>
            <a:off x="891915" y="6291687"/>
            <a:ext cx="10978138" cy="461665"/>
            <a:chOff x="891915" y="6291687"/>
            <a:chExt cx="10978138" cy="461665"/>
          </a:xfrm>
        </p:grpSpPr>
        <p:sp>
          <p:nvSpPr>
            <p:cNvPr id="22" name="Rectangle 21"/>
            <p:cNvSpPr/>
            <p:nvPr/>
          </p:nvSpPr>
          <p:spPr>
            <a:xfrm>
              <a:off x="891915" y="6291687"/>
              <a:ext cx="1097813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CA" sz="1200" dirty="0" smtClean="0">
                  <a:solidFill>
                    <a:schemeClr val="accent4">
                      <a:lumMod val="60000"/>
                      <a:lumOff val="40000"/>
                    </a:schemeClr>
                  </a:solidFill>
                </a:rPr>
                <a:t>The Demographics of Social Media Users – 2012</a:t>
              </a:r>
            </a:p>
            <a:p>
              <a:pPr algn="r"/>
              <a:r>
                <a:rPr lang="en-CA" sz="1200" dirty="0">
                  <a:solidFill>
                    <a:schemeClr val="accent4">
                      <a:lumMod val="60000"/>
                      <a:lumOff val="40000"/>
                    </a:schemeClr>
                  </a:solidFill>
                </a:rPr>
                <a:t>http://www.pewinternet.org/files/old-media/Files/Reports/2013/PIP_SocialMediaUsers.pdf</a:t>
              </a: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891915" y="6476353"/>
              <a:ext cx="3474464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CA" sz="1200" dirty="0" smtClean="0">
                  <a:solidFill>
                    <a:schemeClr val="accent4">
                      <a:lumMod val="60000"/>
                      <a:lumOff val="40000"/>
                    </a:schemeClr>
                  </a:solidFill>
                </a:rPr>
                <a:t>*out of total % of internet users in US</a:t>
              </a:r>
              <a:endParaRPr lang="en-CA" sz="1050" dirty="0">
                <a:solidFill>
                  <a:schemeClr val="accent4">
                    <a:lumMod val="60000"/>
                    <a:lumOff val="4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298017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2400" dirty="0" smtClean="0"/>
              <a:t>Guidelines &amp;</a:t>
            </a:r>
            <a:br>
              <a:rPr lang="en-CA" sz="2400" dirty="0" smtClean="0"/>
            </a:br>
            <a:r>
              <a:rPr lang="en-CA" sz="2400" dirty="0" smtClean="0"/>
              <a:t>Best Practices</a:t>
            </a:r>
            <a:r>
              <a:rPr lang="en-CA" sz="2800" dirty="0" smtClean="0"/>
              <a:t/>
            </a:r>
            <a:br>
              <a:rPr lang="en-CA" sz="2800" dirty="0" smtClean="0"/>
            </a:br>
            <a:r>
              <a:rPr lang="en-CA" sz="4400" dirty="0"/>
              <a:t>Facebook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4754880" y="446089"/>
            <a:ext cx="7172960" cy="1930450"/>
          </a:xfrm>
          <a:effectLst/>
        </p:spPr>
        <p:txBody>
          <a:bodyPr anchor="t">
            <a:normAutofit fontScale="77500" lnSpcReduction="20000"/>
          </a:bodyPr>
          <a:lstStyle/>
          <a:p>
            <a:r>
              <a:rPr lang="en-CA" sz="3200" dirty="0" smtClean="0"/>
              <a:t>Ideal posts are 40 – 80 characters</a:t>
            </a:r>
          </a:p>
          <a:p>
            <a:r>
              <a:rPr lang="en-CA" sz="3200" dirty="0" smtClean="0"/>
              <a:t>Post photos over links (&amp; use optimal sizes)</a:t>
            </a:r>
          </a:p>
          <a:p>
            <a:r>
              <a:rPr lang="en-CA" sz="3200" dirty="0" smtClean="0"/>
              <a:t>Individuals: Weekends, 12-7pm</a:t>
            </a:r>
          </a:p>
          <a:p>
            <a:r>
              <a:rPr lang="en-CA" sz="3200" dirty="0" smtClean="0"/>
              <a:t>Organizations: Weekdays, 1-4pm</a:t>
            </a:r>
          </a:p>
          <a:p>
            <a:pPr marL="0" indent="0">
              <a:buNone/>
            </a:pPr>
            <a:endParaRPr lang="en-CA" sz="3200" dirty="0" smtClean="0"/>
          </a:p>
          <a:p>
            <a:endParaRPr lang="en-CA" sz="3200" dirty="0" smtClean="0"/>
          </a:p>
          <a:p>
            <a:endParaRPr lang="en-CA" sz="3200" dirty="0" smtClean="0"/>
          </a:p>
          <a:p>
            <a:endParaRPr lang="en-CA" sz="3200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3151" y="2446629"/>
            <a:ext cx="6690995" cy="4152213"/>
          </a:xfrm>
          <a:prstGeom prst="rect">
            <a:avLst/>
          </a:prstGeom>
        </p:spPr>
      </p:pic>
      <p:sp>
        <p:nvSpPr>
          <p:cNvPr id="16" name="Content Placeholder 2"/>
          <p:cNvSpPr txBox="1">
            <a:spLocks/>
          </p:cNvSpPr>
          <p:nvPr/>
        </p:nvSpPr>
        <p:spPr>
          <a:xfrm>
            <a:off x="7991476" y="2600325"/>
            <a:ext cx="3867150" cy="3844822"/>
          </a:xfrm>
          <a:prstGeom prst="rect">
            <a:avLst/>
          </a:prstGeom>
          <a:effectLst/>
        </p:spPr>
        <p:txBody>
          <a:bodyPr vert="horz" lIns="91440" tIns="45720" rIns="91440" bIns="45720" rtlCol="0" anchor="t">
            <a:normAutofit fontScale="70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en-CA" sz="32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Profile picture easily recognizable by potential fans</a:t>
            </a:r>
          </a:p>
          <a:p>
            <a:pPr marL="514350" indent="-514350">
              <a:buFont typeface="+mj-lt"/>
              <a:buAutoNum type="arabicPeriod"/>
            </a:pPr>
            <a:r>
              <a:rPr lang="en-CA" sz="32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Engaging cover photo</a:t>
            </a:r>
          </a:p>
          <a:p>
            <a:pPr marL="514350" indent="-514350">
              <a:buFont typeface="+mj-lt"/>
              <a:buAutoNum type="arabicPeriod"/>
            </a:pPr>
            <a:r>
              <a:rPr lang="en-CA" sz="32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Short &amp; sweet bio with links</a:t>
            </a:r>
          </a:p>
          <a:p>
            <a:pPr marL="514350" indent="-514350">
              <a:buFont typeface="+mj-lt"/>
              <a:buAutoNum type="arabicPeriod"/>
            </a:pPr>
            <a:r>
              <a:rPr lang="en-CA" sz="32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Optimize your profile picture/cover photo with links or more information</a:t>
            </a:r>
          </a:p>
          <a:p>
            <a:pPr marL="514350" indent="-514350">
              <a:buFont typeface="+mj-lt"/>
              <a:buAutoNum type="arabicPeriod"/>
            </a:pPr>
            <a:r>
              <a:rPr lang="en-CA" sz="32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Customize your app thumbnails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634999" y="2696389"/>
            <a:ext cx="6281738" cy="3187545"/>
            <a:chOff x="634999" y="2696389"/>
            <a:chExt cx="6281738" cy="3187545"/>
          </a:xfrm>
        </p:grpSpPr>
        <p:sp>
          <p:nvSpPr>
            <p:cNvPr id="14" name="Oval 13"/>
            <p:cNvSpPr/>
            <p:nvPr/>
          </p:nvSpPr>
          <p:spPr>
            <a:xfrm>
              <a:off x="5543549" y="5286714"/>
              <a:ext cx="398147" cy="39814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sz="2000" dirty="0"/>
                <a:t>5</a:t>
              </a:r>
            </a:p>
          </p:txBody>
        </p:sp>
        <p:sp>
          <p:nvSpPr>
            <p:cNvPr id="17" name="Oval 16"/>
            <p:cNvSpPr/>
            <p:nvPr/>
          </p:nvSpPr>
          <p:spPr>
            <a:xfrm>
              <a:off x="6518590" y="4124588"/>
              <a:ext cx="398147" cy="39814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sz="2000" dirty="0" smtClean="0"/>
                <a:t>4</a:t>
              </a:r>
              <a:endParaRPr lang="en-CA" sz="2000" dirty="0"/>
            </a:p>
          </p:txBody>
        </p:sp>
        <p:sp>
          <p:nvSpPr>
            <p:cNvPr id="18" name="Oval 17"/>
            <p:cNvSpPr/>
            <p:nvPr/>
          </p:nvSpPr>
          <p:spPr>
            <a:xfrm>
              <a:off x="2238374" y="5485787"/>
              <a:ext cx="398147" cy="39814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sz="2000" dirty="0"/>
                <a:t>3</a:t>
              </a:r>
            </a:p>
          </p:txBody>
        </p:sp>
        <p:sp>
          <p:nvSpPr>
            <p:cNvPr id="19" name="Oval 18"/>
            <p:cNvSpPr/>
            <p:nvPr/>
          </p:nvSpPr>
          <p:spPr>
            <a:xfrm>
              <a:off x="634999" y="4437010"/>
              <a:ext cx="398147" cy="39814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sz="2000" dirty="0" smtClean="0"/>
                <a:t>1</a:t>
              </a:r>
              <a:endParaRPr lang="en-CA" sz="2000" dirty="0"/>
            </a:p>
          </p:txBody>
        </p:sp>
        <p:sp>
          <p:nvSpPr>
            <p:cNvPr id="20" name="Oval 19"/>
            <p:cNvSpPr/>
            <p:nvPr/>
          </p:nvSpPr>
          <p:spPr>
            <a:xfrm>
              <a:off x="635000" y="2696389"/>
              <a:ext cx="398147" cy="39814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sz="2000" dirty="0" smtClean="0"/>
                <a:t>2</a:t>
              </a:r>
              <a:endParaRPr lang="en-CA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3470836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16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2400" dirty="0" smtClean="0"/>
              <a:t>Guidelines &amp;</a:t>
            </a:r>
            <a:br>
              <a:rPr lang="en-CA" sz="2400" dirty="0" smtClean="0"/>
            </a:br>
            <a:r>
              <a:rPr lang="en-CA" sz="2400" dirty="0" smtClean="0"/>
              <a:t>Best Practices</a:t>
            </a:r>
            <a:r>
              <a:rPr lang="en-CA" sz="2800" dirty="0" smtClean="0"/>
              <a:t/>
            </a:r>
            <a:br>
              <a:rPr lang="en-CA" sz="2800" dirty="0" smtClean="0"/>
            </a:br>
            <a:r>
              <a:rPr lang="en-CA" sz="4400" dirty="0" smtClean="0"/>
              <a:t>Twitter</a:t>
            </a:r>
            <a:endParaRPr lang="en-CA" sz="4400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4754880" y="446089"/>
            <a:ext cx="7172960" cy="1868486"/>
          </a:xfrm>
          <a:effectLst/>
        </p:spPr>
        <p:txBody>
          <a:bodyPr anchor="t">
            <a:normAutofit fontScale="77500" lnSpcReduction="20000"/>
          </a:bodyPr>
          <a:lstStyle/>
          <a:p>
            <a:r>
              <a:rPr lang="en-CA" sz="3200" dirty="0"/>
              <a:t>Ideal tweets are 100 characters</a:t>
            </a:r>
          </a:p>
          <a:p>
            <a:r>
              <a:rPr lang="en-CA" sz="3200" dirty="0"/>
              <a:t>Max. two #hashtags </a:t>
            </a:r>
            <a:endParaRPr lang="en-CA" sz="3200" dirty="0" smtClean="0"/>
          </a:p>
          <a:p>
            <a:r>
              <a:rPr lang="en-CA" sz="3200" dirty="0" smtClean="0"/>
              <a:t>Individuals: Midweek &amp; weekends, noon &amp; 6pm</a:t>
            </a:r>
          </a:p>
          <a:p>
            <a:r>
              <a:rPr lang="en-CA" sz="3200" dirty="0" smtClean="0"/>
              <a:t>Organizations: Weekdays, 1-3pm </a:t>
            </a:r>
          </a:p>
          <a:p>
            <a:endParaRPr lang="en-CA" sz="3200" dirty="0" smtClean="0"/>
          </a:p>
          <a:p>
            <a:endParaRPr lang="en-CA" sz="3200" dirty="0" smtClean="0"/>
          </a:p>
          <a:p>
            <a:endParaRPr lang="en-CA" sz="3200" dirty="0" smtClean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8315325" y="2486025"/>
            <a:ext cx="3253105" cy="4152900"/>
          </a:xfrm>
          <a:prstGeom prst="rect">
            <a:avLst/>
          </a:prstGeom>
          <a:effectLst/>
        </p:spPr>
        <p:txBody>
          <a:bodyPr vert="horz" lIns="91440" tIns="45720" rIns="91440" bIns="45720" rtlCol="0" anchor="t">
            <a:normAutofit fontScale="70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en-CA" sz="32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Recognizable profile picture</a:t>
            </a:r>
          </a:p>
          <a:p>
            <a:pPr marL="514350" indent="-514350">
              <a:buFont typeface="+mj-lt"/>
              <a:buAutoNum type="arabicPeriod"/>
            </a:pPr>
            <a:r>
              <a:rPr lang="en-CA" sz="32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Branded Twitter handle</a:t>
            </a:r>
          </a:p>
          <a:p>
            <a:pPr marL="514350" indent="-514350">
              <a:buFont typeface="+mj-lt"/>
              <a:buAutoNum type="arabicPeriod"/>
            </a:pPr>
            <a:r>
              <a:rPr lang="en-CA" sz="32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&gt;160 character bio with URL &amp; #hashtag to increase search ability</a:t>
            </a:r>
          </a:p>
          <a:p>
            <a:pPr marL="514350" indent="-514350">
              <a:buFont typeface="+mj-lt"/>
              <a:buAutoNum type="arabicPeriod"/>
            </a:pPr>
            <a:r>
              <a:rPr lang="en-CA" sz="32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Pinned </a:t>
            </a:r>
            <a:r>
              <a:rPr lang="en-CA" sz="32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tweet</a:t>
            </a:r>
          </a:p>
          <a:p>
            <a:pPr marL="514350" indent="-514350">
              <a:buFont typeface="+mj-lt"/>
              <a:buAutoNum type="arabicPeriod"/>
            </a:pPr>
            <a:r>
              <a:rPr lang="en-CA" sz="32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Visual &amp; engaging cover photo</a:t>
            </a:r>
          </a:p>
          <a:p>
            <a:pPr marL="514350" indent="-514350">
              <a:buFont typeface="+mj-lt"/>
              <a:buAutoNum type="arabicPeriod"/>
            </a:pPr>
            <a:endParaRPr lang="en-CA" sz="32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3151" y="2628900"/>
            <a:ext cx="7162385" cy="3513623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838201" y="2808235"/>
            <a:ext cx="7285781" cy="3178495"/>
            <a:chOff x="838201" y="2665360"/>
            <a:chExt cx="7285781" cy="3178495"/>
          </a:xfrm>
        </p:grpSpPr>
        <p:sp>
          <p:nvSpPr>
            <p:cNvPr id="8" name="Oval 7"/>
            <p:cNvSpPr/>
            <p:nvPr/>
          </p:nvSpPr>
          <p:spPr>
            <a:xfrm>
              <a:off x="5730874" y="5132335"/>
              <a:ext cx="398147" cy="39814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sz="2000" dirty="0" smtClean="0"/>
                <a:t>4</a:t>
              </a:r>
              <a:endParaRPr lang="en-CA" sz="2000" dirty="0"/>
            </a:p>
          </p:txBody>
        </p:sp>
        <p:sp>
          <p:nvSpPr>
            <p:cNvPr id="9" name="Oval 8"/>
            <p:cNvSpPr/>
            <p:nvPr/>
          </p:nvSpPr>
          <p:spPr>
            <a:xfrm>
              <a:off x="1073151" y="3477433"/>
              <a:ext cx="398147" cy="39814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sz="2000" dirty="0" smtClean="0"/>
                <a:t>1</a:t>
              </a:r>
              <a:endParaRPr lang="en-CA" sz="2000" dirty="0"/>
            </a:p>
          </p:txBody>
        </p:sp>
        <p:sp>
          <p:nvSpPr>
            <p:cNvPr id="12" name="Oval 11"/>
            <p:cNvSpPr/>
            <p:nvPr/>
          </p:nvSpPr>
          <p:spPr>
            <a:xfrm>
              <a:off x="2581168" y="5445708"/>
              <a:ext cx="398147" cy="39814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sz="2000" dirty="0"/>
                <a:t>3</a:t>
              </a:r>
            </a:p>
          </p:txBody>
        </p:sp>
        <p:sp>
          <p:nvSpPr>
            <p:cNvPr id="13" name="Oval 12"/>
            <p:cNvSpPr/>
            <p:nvPr/>
          </p:nvSpPr>
          <p:spPr>
            <a:xfrm>
              <a:off x="838201" y="4829438"/>
              <a:ext cx="398147" cy="39814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sz="2000" dirty="0"/>
                <a:t>2</a:t>
              </a:r>
            </a:p>
          </p:txBody>
        </p:sp>
        <p:sp>
          <p:nvSpPr>
            <p:cNvPr id="14" name="Oval 13"/>
            <p:cNvSpPr/>
            <p:nvPr/>
          </p:nvSpPr>
          <p:spPr>
            <a:xfrm>
              <a:off x="7725835" y="2665360"/>
              <a:ext cx="398147" cy="39814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sz="2000" dirty="0" smtClean="0"/>
                <a:t>5</a:t>
              </a:r>
              <a:endParaRPr lang="en-CA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268796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2400" dirty="0" smtClean="0"/>
              <a:t>Guidelines &amp;</a:t>
            </a:r>
            <a:br>
              <a:rPr lang="en-CA" sz="2400" dirty="0" smtClean="0"/>
            </a:br>
            <a:r>
              <a:rPr lang="en-CA" sz="2400" dirty="0" smtClean="0"/>
              <a:t>Best Practices</a:t>
            </a:r>
            <a:r>
              <a:rPr lang="en-CA" sz="2800" dirty="0" smtClean="0"/>
              <a:t/>
            </a:r>
            <a:br>
              <a:rPr lang="en-CA" sz="2800" dirty="0" smtClean="0"/>
            </a:br>
            <a:r>
              <a:rPr lang="en-CA" sz="4400" dirty="0" smtClean="0"/>
              <a:t>LinkedIn</a:t>
            </a:r>
            <a:endParaRPr lang="en-CA" sz="4400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4754880" y="446089"/>
            <a:ext cx="7172960" cy="1839911"/>
          </a:xfrm>
          <a:effectLst/>
        </p:spPr>
        <p:txBody>
          <a:bodyPr anchor="t">
            <a:normAutofit fontScale="77500" lnSpcReduction="20000"/>
          </a:bodyPr>
          <a:lstStyle/>
          <a:p>
            <a:r>
              <a:rPr lang="en-CA" sz="3200" dirty="0"/>
              <a:t>Engage in groups (&amp; be genuine!)</a:t>
            </a:r>
          </a:p>
          <a:p>
            <a:r>
              <a:rPr lang="en-CA" sz="3200" dirty="0" smtClean="0"/>
              <a:t>Post jobs &amp; events to increase your SEO</a:t>
            </a:r>
          </a:p>
          <a:p>
            <a:r>
              <a:rPr lang="en-CA" sz="3200" dirty="0" smtClean="0"/>
              <a:t>Share valuable content (including offers)</a:t>
            </a:r>
          </a:p>
          <a:p>
            <a:r>
              <a:rPr lang="en-CA" sz="3200" dirty="0" smtClean="0"/>
              <a:t>Tuesday-Thursday, 7-9am &amp; 5-6pm</a:t>
            </a:r>
            <a:endParaRPr lang="en-CA" sz="3200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7991476" y="2600325"/>
            <a:ext cx="3667124" cy="4257676"/>
          </a:xfrm>
          <a:prstGeom prst="rect">
            <a:avLst/>
          </a:prstGeom>
          <a:effectLst/>
        </p:spPr>
        <p:txBody>
          <a:bodyPr vert="horz" lIns="91440" tIns="45720" rIns="91440" bIns="45720" rtlCol="0" anchor="t">
            <a:normAutofit fontScale="77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en-CA" sz="32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Recognizable profile picture</a:t>
            </a:r>
          </a:p>
          <a:p>
            <a:pPr marL="514350" indent="-514350">
              <a:buFont typeface="+mj-lt"/>
              <a:buAutoNum type="arabicPeriod"/>
            </a:pPr>
            <a:r>
              <a:rPr lang="en-CA" sz="32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Include a cover photo</a:t>
            </a:r>
          </a:p>
          <a:p>
            <a:pPr marL="514350" indent="-514350">
              <a:buFont typeface="+mj-lt"/>
              <a:buAutoNum type="arabicPeriod"/>
            </a:pPr>
            <a:r>
              <a:rPr lang="en-CA" sz="32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Short &amp; sweet bio with </a:t>
            </a:r>
            <a:r>
              <a:rPr lang="en-CA" sz="32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links</a:t>
            </a:r>
          </a:p>
          <a:p>
            <a:pPr marL="514350" indent="-514350">
              <a:buFont typeface="+mj-lt"/>
              <a:buAutoNum type="arabicPeriod"/>
            </a:pPr>
            <a:r>
              <a:rPr lang="en-CA" sz="32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Have every employee, board member or volunteer on LinkedIn reference you – increase your reach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r="2201" b="22471"/>
          <a:stretch/>
        </p:blipFill>
        <p:spPr>
          <a:xfrm>
            <a:off x="1073151" y="2502429"/>
            <a:ext cx="6842124" cy="4040614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797876" y="2620183"/>
            <a:ext cx="6569395" cy="2741255"/>
            <a:chOff x="797876" y="2620183"/>
            <a:chExt cx="6569395" cy="2741255"/>
          </a:xfrm>
        </p:grpSpPr>
        <p:sp>
          <p:nvSpPr>
            <p:cNvPr id="7" name="Oval 6"/>
            <p:cNvSpPr/>
            <p:nvPr/>
          </p:nvSpPr>
          <p:spPr>
            <a:xfrm>
              <a:off x="6969124" y="3222161"/>
              <a:ext cx="398147" cy="39814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sz="2000" dirty="0" smtClean="0"/>
                <a:t>4</a:t>
              </a:r>
              <a:endParaRPr lang="en-CA" sz="2000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1236348" y="2620183"/>
              <a:ext cx="398147" cy="39814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sz="2000" dirty="0" smtClean="0"/>
                <a:t>1</a:t>
              </a:r>
              <a:endParaRPr lang="en-CA" sz="2000" dirty="0"/>
            </a:p>
          </p:txBody>
        </p:sp>
        <p:sp>
          <p:nvSpPr>
            <p:cNvPr id="9" name="Oval 8"/>
            <p:cNvSpPr/>
            <p:nvPr/>
          </p:nvSpPr>
          <p:spPr>
            <a:xfrm>
              <a:off x="797876" y="4963291"/>
              <a:ext cx="398147" cy="39814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sz="2000" dirty="0"/>
                <a:t>3</a:t>
              </a:r>
            </a:p>
          </p:txBody>
        </p:sp>
        <p:sp>
          <p:nvSpPr>
            <p:cNvPr id="12" name="Oval 11"/>
            <p:cNvSpPr/>
            <p:nvPr/>
          </p:nvSpPr>
          <p:spPr>
            <a:xfrm>
              <a:off x="797876" y="3781688"/>
              <a:ext cx="398147" cy="39814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sz="2000" dirty="0"/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10679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2400" dirty="0" smtClean="0"/>
              <a:t>Guidelines &amp;</a:t>
            </a:r>
            <a:br>
              <a:rPr lang="en-CA" sz="2400" dirty="0" smtClean="0"/>
            </a:br>
            <a:r>
              <a:rPr lang="en-CA" sz="2400" dirty="0" smtClean="0"/>
              <a:t>Best Practices</a:t>
            </a:r>
            <a:r>
              <a:rPr lang="en-CA" sz="2800" dirty="0" smtClean="0"/>
              <a:t/>
            </a:r>
            <a:br>
              <a:rPr lang="en-CA" sz="2800" dirty="0" smtClean="0"/>
            </a:br>
            <a:r>
              <a:rPr lang="en-CA" sz="4400" dirty="0" smtClean="0"/>
              <a:t>Tumblr</a:t>
            </a:r>
            <a:endParaRPr lang="en-CA" sz="4400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4754880" y="446089"/>
            <a:ext cx="7172960" cy="1868486"/>
          </a:xfrm>
          <a:effectLst/>
        </p:spPr>
        <p:txBody>
          <a:bodyPr anchor="t">
            <a:normAutofit fontScale="77500" lnSpcReduction="20000"/>
          </a:bodyPr>
          <a:lstStyle/>
          <a:p>
            <a:r>
              <a:rPr lang="en-CA" sz="3200" dirty="0" smtClean="0"/>
              <a:t>Follow other blogs &amp; like/</a:t>
            </a:r>
            <a:r>
              <a:rPr lang="en-CA" sz="3200" dirty="0" err="1" smtClean="0"/>
              <a:t>reblog</a:t>
            </a:r>
            <a:endParaRPr lang="en-CA" sz="3200" dirty="0" smtClean="0"/>
          </a:p>
          <a:p>
            <a:r>
              <a:rPr lang="en-CA" sz="3200" dirty="0" smtClean="0"/>
              <a:t>Keep posts short – one image/video/text update</a:t>
            </a:r>
          </a:p>
          <a:p>
            <a:r>
              <a:rPr lang="en-CA" sz="3200" dirty="0" smtClean="0"/>
              <a:t>Use #hashtags to increase reach</a:t>
            </a:r>
          </a:p>
          <a:p>
            <a:r>
              <a:rPr lang="en-CA" sz="3200" dirty="0" smtClean="0"/>
              <a:t>7-10pm</a:t>
            </a:r>
          </a:p>
          <a:p>
            <a:endParaRPr lang="en-CA" sz="3200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6686551" y="2610481"/>
            <a:ext cx="4843780" cy="3844822"/>
          </a:xfrm>
          <a:prstGeom prst="rect">
            <a:avLst/>
          </a:prstGeom>
          <a:effectLst/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en-CA" sz="32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Choose a good, simple theme</a:t>
            </a:r>
          </a:p>
          <a:p>
            <a:pPr marL="514350" indent="-514350">
              <a:buFont typeface="+mj-lt"/>
              <a:buAutoNum type="arabicPeriod"/>
            </a:pPr>
            <a:r>
              <a:rPr lang="en-CA" sz="32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Short &amp; sweet bio with links</a:t>
            </a:r>
          </a:p>
          <a:p>
            <a:pPr marL="514350" indent="-514350">
              <a:buFont typeface="+mj-lt"/>
              <a:buAutoNum type="arabicPeriod"/>
            </a:pPr>
            <a:r>
              <a:rPr lang="en-CA" sz="32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Know your post types (text, photo, quote, link, chat, audio &amp; video) and keep it visually appealing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3151" y="2514599"/>
            <a:ext cx="5494670" cy="4036587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755347" y="2366542"/>
            <a:ext cx="4921874" cy="2365423"/>
            <a:chOff x="755347" y="2366542"/>
            <a:chExt cx="4921874" cy="2365423"/>
          </a:xfrm>
        </p:grpSpPr>
        <p:sp>
          <p:nvSpPr>
            <p:cNvPr id="7" name="Oval 6"/>
            <p:cNvSpPr/>
            <p:nvPr/>
          </p:nvSpPr>
          <p:spPr>
            <a:xfrm>
              <a:off x="755347" y="2366542"/>
              <a:ext cx="398147" cy="39814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sz="2000" dirty="0" smtClean="0"/>
                <a:t>1</a:t>
              </a:r>
              <a:endParaRPr lang="en-CA" sz="2000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5279074" y="2565616"/>
              <a:ext cx="398147" cy="39814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sz="2000" dirty="0"/>
                <a:t>3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814713" y="4333818"/>
              <a:ext cx="398147" cy="39814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sz="2000" dirty="0"/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81650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2400" dirty="0" smtClean="0"/>
              <a:t>Guidelines &amp;</a:t>
            </a:r>
            <a:br>
              <a:rPr lang="en-CA" sz="2400" dirty="0" smtClean="0"/>
            </a:br>
            <a:r>
              <a:rPr lang="en-CA" sz="2400" dirty="0" smtClean="0"/>
              <a:t>Best Practices</a:t>
            </a:r>
            <a:r>
              <a:rPr lang="en-CA" sz="2800" dirty="0" smtClean="0"/>
              <a:t/>
            </a:r>
            <a:br>
              <a:rPr lang="en-CA" sz="2800" dirty="0" smtClean="0"/>
            </a:br>
            <a:r>
              <a:rPr lang="en-CA" sz="4400" dirty="0" smtClean="0"/>
              <a:t>Pinterest</a:t>
            </a:r>
            <a:endParaRPr lang="en-CA" sz="4400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4754880" y="446089"/>
            <a:ext cx="7172960" cy="1773236"/>
          </a:xfrm>
          <a:effectLst/>
        </p:spPr>
        <p:txBody>
          <a:bodyPr anchor="t">
            <a:normAutofit fontScale="77500" lnSpcReduction="20000"/>
          </a:bodyPr>
          <a:lstStyle/>
          <a:p>
            <a:r>
              <a:rPr lang="en-CA" sz="3200" dirty="0" smtClean="0"/>
              <a:t>Pin good photos/images</a:t>
            </a:r>
          </a:p>
          <a:p>
            <a:r>
              <a:rPr lang="en-CA" sz="3200" dirty="0" smtClean="0"/>
              <a:t>Add quality descriptions &amp; use #hashtags</a:t>
            </a:r>
          </a:p>
          <a:p>
            <a:r>
              <a:rPr lang="en-CA" sz="3200" dirty="0" err="1" smtClean="0"/>
              <a:t>Repin</a:t>
            </a:r>
            <a:r>
              <a:rPr lang="en-CA" sz="3200" dirty="0" smtClean="0"/>
              <a:t> &amp; follow other like-minded people</a:t>
            </a:r>
          </a:p>
          <a:p>
            <a:r>
              <a:rPr lang="en-CA" sz="3200" dirty="0" smtClean="0"/>
              <a:t>Weekends, 2-4pm &amp; 8pm-1am</a:t>
            </a:r>
            <a:endParaRPr lang="en-CA" sz="3200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6836410" y="2609850"/>
            <a:ext cx="5091430" cy="3844822"/>
          </a:xfrm>
          <a:prstGeom prst="rect">
            <a:avLst/>
          </a:prstGeom>
          <a:effectLst/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en-CA" sz="32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Easily recognizable profile </a:t>
            </a:r>
            <a:r>
              <a:rPr lang="en-CA" sz="32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picture </a:t>
            </a:r>
            <a:endParaRPr lang="en-CA" sz="3200" dirty="0" smtClean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CA" sz="32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Short &amp; sweet bio with links</a:t>
            </a:r>
          </a:p>
          <a:p>
            <a:pPr marL="514350" indent="-514350">
              <a:buFont typeface="+mj-lt"/>
              <a:buAutoNum type="arabicPeriod"/>
            </a:pPr>
            <a:r>
              <a:rPr lang="en-CA" sz="32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Start with 5-10 </a:t>
            </a:r>
            <a:r>
              <a:rPr lang="en-CA" sz="3200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pinboards</a:t>
            </a:r>
            <a:r>
              <a:rPr lang="en-CA" sz="32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with specific categories with min. 5 pins for each board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b="2151"/>
          <a:stretch/>
        </p:blipFill>
        <p:spPr>
          <a:xfrm>
            <a:off x="1073151" y="2522247"/>
            <a:ext cx="5594349" cy="4000978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1059499" y="2600325"/>
            <a:ext cx="5394324" cy="1751463"/>
            <a:chOff x="1059499" y="2600325"/>
            <a:chExt cx="5394324" cy="1751463"/>
          </a:xfrm>
        </p:grpSpPr>
        <p:sp>
          <p:nvSpPr>
            <p:cNvPr id="8" name="Oval 7"/>
            <p:cNvSpPr/>
            <p:nvPr/>
          </p:nvSpPr>
          <p:spPr>
            <a:xfrm>
              <a:off x="1059500" y="2600325"/>
              <a:ext cx="398147" cy="39814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sz="2000" dirty="0" smtClean="0"/>
                <a:t>1</a:t>
              </a:r>
              <a:endParaRPr lang="en-CA" sz="2000" dirty="0"/>
            </a:p>
          </p:txBody>
        </p:sp>
        <p:sp>
          <p:nvSpPr>
            <p:cNvPr id="9" name="Oval 8"/>
            <p:cNvSpPr/>
            <p:nvPr/>
          </p:nvSpPr>
          <p:spPr>
            <a:xfrm>
              <a:off x="1059499" y="3953641"/>
              <a:ext cx="398147" cy="39814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sz="2000" dirty="0"/>
                <a:t>3</a:t>
              </a:r>
            </a:p>
          </p:txBody>
        </p:sp>
        <p:sp>
          <p:nvSpPr>
            <p:cNvPr id="12" name="Oval 11"/>
            <p:cNvSpPr/>
            <p:nvPr/>
          </p:nvSpPr>
          <p:spPr>
            <a:xfrm>
              <a:off x="6055676" y="2819011"/>
              <a:ext cx="398147" cy="39814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sz="2000" dirty="0"/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93497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Reminder</a:t>
            </a:r>
            <a:endParaRPr lang="en-CA" dirty="0"/>
          </a:p>
        </p:txBody>
      </p:sp>
      <p:sp>
        <p:nvSpPr>
          <p:cNvPr id="4" name="TextBox 3"/>
          <p:cNvSpPr txBox="1"/>
          <p:nvPr/>
        </p:nvSpPr>
        <p:spPr>
          <a:xfrm>
            <a:off x="1406930" y="2121368"/>
            <a:ext cx="1065718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CA" sz="3600" dirty="0">
                <a:latin typeface="+mj-lt"/>
              </a:rPr>
              <a:t>You can hear us, but we can’t hear </a:t>
            </a:r>
            <a:r>
              <a:rPr lang="en-CA" sz="3600" dirty="0" smtClean="0">
                <a:latin typeface="+mj-lt"/>
              </a:rPr>
              <a:t>you!!</a:t>
            </a:r>
            <a:endParaRPr lang="en-CA" sz="3600" dirty="0">
              <a:latin typeface="+mj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2038" y="2776235"/>
            <a:ext cx="5064721" cy="4041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557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1290560" cy="1468800"/>
          </a:xfrm>
        </p:spPr>
        <p:txBody>
          <a:bodyPr/>
          <a:lstStyle/>
          <a:p>
            <a:r>
              <a:rPr lang="en-CA" dirty="0" smtClean="0"/>
              <a:t>Using Social Media</a:t>
            </a:r>
            <a:endParaRPr lang="en-CA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01817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How to get followers &amp; engagement?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6"/>
            <a:ext cx="5572563" cy="3521218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CA" sz="4000" dirty="0" smtClean="0"/>
              <a:t>Content Marketing</a:t>
            </a:r>
          </a:p>
          <a:p>
            <a:r>
              <a:rPr lang="en-CA" sz="2200" dirty="0" smtClean="0"/>
              <a:t>It’s not all about you – keep your own content and services to a minimum</a:t>
            </a:r>
          </a:p>
          <a:p>
            <a:r>
              <a:rPr lang="en-CA" sz="2200" dirty="0" smtClean="0"/>
              <a:t>Participate in discussions and dialogues</a:t>
            </a:r>
          </a:p>
          <a:p>
            <a:r>
              <a:rPr lang="en-CA" sz="2200" dirty="0" smtClean="0"/>
              <a:t>Be timely with your responses</a:t>
            </a:r>
          </a:p>
          <a:p>
            <a:r>
              <a:rPr lang="en-CA" sz="2200" dirty="0"/>
              <a:t>Focus on stories and </a:t>
            </a:r>
            <a:r>
              <a:rPr lang="en-CA" sz="2200" dirty="0" smtClean="0"/>
              <a:t>engaging </a:t>
            </a:r>
            <a:r>
              <a:rPr lang="en-CA" sz="2200" dirty="0"/>
              <a:t>your supporters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960452" y="5800582"/>
            <a:ext cx="10709244" cy="826896"/>
            <a:chOff x="818712" y="5517249"/>
            <a:chExt cx="10709244" cy="826896"/>
          </a:xfrm>
        </p:grpSpPr>
        <p:sp>
          <p:nvSpPr>
            <p:cNvPr id="4" name="Content Placeholder 2"/>
            <p:cNvSpPr txBox="1">
              <a:spLocks/>
            </p:cNvSpPr>
            <p:nvPr/>
          </p:nvSpPr>
          <p:spPr>
            <a:xfrm>
              <a:off x="1597492" y="5517744"/>
              <a:ext cx="9930464" cy="826401"/>
            </a:xfrm>
            <a:prstGeom prst="rect">
              <a:avLst/>
            </a:prstGeom>
            <a:effectLst>
              <a:outerShdw blurRad="50800" dir="14400000">
                <a:srgbClr val="000000">
                  <a:alpha val="40000"/>
                </a:srgbClr>
              </a:outerShdw>
            </a:effectLst>
          </p:spPr>
          <p:txBody>
            <a:bodyPr vert="horz" lIns="91440" tIns="45720" rIns="91440" bIns="45720" rtlCol="0" anchor="t">
              <a:norm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Font typeface="Wingdings 2" charset="2"/>
                <a:buChar char="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Font typeface="Wingdings 2" charset="2"/>
                <a:buChar char="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Font typeface="Wingdings 2" charset="2"/>
                <a:buChar char="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Font typeface="Wingdings 2" charset="2"/>
                <a:buChar char="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Font typeface="Wingdings 2" charset="2"/>
                <a:buChar char="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400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Font typeface="Wingdings 2" charset="2"/>
                <a:buChar char="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800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Font typeface="Wingdings 2" charset="2"/>
                <a:buChar char="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Font typeface="Wingdings 2" charset="2"/>
                <a:buChar char="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00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Font typeface="Wingdings 2" charset="2"/>
                <a:buChar char="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Wingdings 2" charset="2"/>
                <a:buNone/>
              </a:pPr>
              <a:r>
                <a:rPr lang="en-CA" dirty="0" smtClean="0"/>
                <a:t>Lack time? Focus on one channel and deliver consistent content – be the go-to resource!</a:t>
              </a:r>
              <a:br>
                <a:rPr lang="en-CA" dirty="0" smtClean="0"/>
              </a:br>
              <a:r>
                <a:rPr lang="en-CA" dirty="0" smtClean="0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Also, it’s not just about getting followers – think about your </a:t>
              </a:r>
              <a:r>
                <a:rPr lang="en-CA" b="1" dirty="0" smtClean="0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goal</a:t>
              </a:r>
            </a:p>
          </p:txBody>
        </p:sp>
        <p:sp>
          <p:nvSpPr>
            <p:cNvPr id="5" name="Rectangle 4"/>
            <p:cNvSpPr/>
            <p:nvPr/>
          </p:nvSpPr>
          <p:spPr>
            <a:xfrm>
              <a:off x="818712" y="5517249"/>
              <a:ext cx="709399" cy="70939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sz="2800" b="1" dirty="0" smtClean="0">
                  <a:solidFill>
                    <a:schemeClr val="accent4">
                      <a:lumMod val="50000"/>
                    </a:schemeClr>
                  </a:solidFill>
                </a:rPr>
                <a:t>tip!</a:t>
              </a:r>
              <a:endParaRPr lang="en-CA" sz="2800" b="1" dirty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6315074" y="2248584"/>
            <a:ext cx="5143501" cy="3468621"/>
            <a:chOff x="6315074" y="2248584"/>
            <a:chExt cx="5143501" cy="3468621"/>
          </a:xfrm>
        </p:grpSpPr>
        <p:pic>
          <p:nvPicPr>
            <p:cNvPr id="2054" name="Picture 6" descr="Download / By Ryan Schroeder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00" t="193" r="27116" b="29191"/>
            <a:stretch/>
          </p:blipFill>
          <p:spPr bwMode="auto">
            <a:xfrm>
              <a:off x="6315074" y="2248584"/>
              <a:ext cx="5143501" cy="34686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6562724" y="2516044"/>
              <a:ext cx="4648200" cy="29337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CA" sz="4000" dirty="0" smtClean="0">
                  <a:latin typeface="+mj-lt"/>
                </a:rPr>
                <a:t>YOUR CAUSE </a:t>
              </a:r>
            </a:p>
            <a:p>
              <a:pPr algn="ctr"/>
              <a:r>
                <a:rPr lang="en-CA" sz="4000" dirty="0" smtClean="0">
                  <a:latin typeface="+mj-lt"/>
                </a:rPr>
                <a:t>IS NOT</a:t>
              </a:r>
            </a:p>
            <a:p>
              <a:pPr algn="ctr"/>
              <a:r>
                <a:rPr lang="en-CA" sz="4000" dirty="0" smtClean="0">
                  <a:latin typeface="+mj-lt"/>
                </a:rPr>
                <a:t>YOUR STORY.</a:t>
              </a:r>
              <a:endParaRPr lang="en-CA" sz="4000" dirty="0"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4389061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3200" dirty="0" smtClean="0"/>
              <a:t>Puppets Up!</a:t>
            </a:r>
            <a:br>
              <a:rPr lang="en-CA" sz="3200" dirty="0" smtClean="0"/>
            </a:br>
            <a:r>
              <a:rPr lang="en-CA" sz="3200" dirty="0" smtClean="0"/>
              <a:t>Examples</a:t>
            </a:r>
            <a:endParaRPr lang="en-CA" sz="32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894" y="2446389"/>
            <a:ext cx="3886200" cy="39433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7088" y="616360"/>
            <a:ext cx="3933825" cy="6019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3441" y="3626260"/>
            <a:ext cx="4552950" cy="12573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541812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2200" dirty="0"/>
              <a:t>If you were a fan of your own </a:t>
            </a:r>
            <a:r>
              <a:rPr lang="en-CA" sz="2200" dirty="0" smtClean="0"/>
              <a:t>organization, what </a:t>
            </a:r>
            <a:r>
              <a:rPr lang="en-CA" sz="2200" dirty="0"/>
              <a:t>would it take to engage you?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073151" y="2348644"/>
            <a:ext cx="3413140" cy="4268845"/>
            <a:chOff x="1138765" y="2339119"/>
            <a:chExt cx="3413140" cy="4268845"/>
          </a:xfrm>
        </p:grpSpPr>
        <p:grpSp>
          <p:nvGrpSpPr>
            <p:cNvPr id="11" name="Group 10"/>
            <p:cNvGrpSpPr/>
            <p:nvPr/>
          </p:nvGrpSpPr>
          <p:grpSpPr>
            <a:xfrm>
              <a:off x="1138765" y="3035099"/>
              <a:ext cx="3413140" cy="3572865"/>
              <a:chOff x="1138765" y="3035099"/>
              <a:chExt cx="3413140" cy="3572865"/>
            </a:xfrm>
          </p:grpSpPr>
          <p:pic>
            <p:nvPicPr>
              <p:cNvPr id="2" name="Picture 1"/>
              <p:cNvPicPr>
                <a:picLocks noChangeAspect="1"/>
              </p:cNvPicPr>
              <p:nvPr/>
            </p:nvPicPr>
            <p:blipFill rotWithShape="1">
              <a:blip r:embed="rId3"/>
              <a:srcRect b="20947"/>
              <a:stretch/>
            </p:blipFill>
            <p:spPr>
              <a:xfrm>
                <a:off x="1139826" y="3035099"/>
                <a:ext cx="3412079" cy="3051424"/>
              </a:xfrm>
              <a:prstGeom prst="rect">
                <a:avLst/>
              </a:prstGeom>
            </p:spPr>
          </p:pic>
          <p:pic>
            <p:nvPicPr>
              <p:cNvPr id="10" name="Picture 9"/>
              <p:cNvPicPr>
                <a:picLocks noChangeAspect="1"/>
              </p:cNvPicPr>
              <p:nvPr/>
            </p:nvPicPr>
            <p:blipFill rotWithShape="1">
              <a:blip r:embed="rId4"/>
              <a:srcRect l="16450" t="12208" r="18840" b="40596"/>
              <a:stretch/>
            </p:blipFill>
            <p:spPr>
              <a:xfrm>
                <a:off x="1138765" y="6086523"/>
                <a:ext cx="3403599" cy="521441"/>
              </a:xfrm>
              <a:prstGeom prst="rect">
                <a:avLst/>
              </a:prstGeom>
            </p:spPr>
          </p:pic>
        </p:grpSp>
        <p:sp>
          <p:nvSpPr>
            <p:cNvPr id="9" name="Content Placeholder 2"/>
            <p:cNvSpPr txBox="1">
              <a:spLocks/>
            </p:cNvSpPr>
            <p:nvPr/>
          </p:nvSpPr>
          <p:spPr>
            <a:xfrm>
              <a:off x="1138765" y="2339119"/>
              <a:ext cx="2403474" cy="695979"/>
            </a:xfrm>
            <a:prstGeom prst="rect">
              <a:avLst/>
            </a:prstGeom>
            <a:solidFill>
              <a:schemeClr val="tx2">
                <a:lumMod val="10000"/>
              </a:schemeClr>
            </a:solidFill>
            <a:effectLst>
              <a:outerShdw blurRad="50800" dir="14400000">
                <a:srgbClr val="000000">
                  <a:alpha val="40000"/>
                </a:srgbClr>
              </a:outerShdw>
            </a:effectLst>
          </p:spPr>
          <p:txBody>
            <a:bodyPr vert="horz" lIns="91440" tIns="45720" rIns="91440" bIns="45720" rtlCol="0" anchor="t">
              <a:norm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Font typeface="Wingdings 2" charset="2"/>
                <a:buChar char="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Font typeface="Wingdings 2" charset="2"/>
                <a:buChar char="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Font typeface="Wingdings 2" charset="2"/>
                <a:buChar char="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Font typeface="Wingdings 2" charset="2"/>
                <a:buChar char="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Font typeface="Wingdings 2" charset="2"/>
                <a:buChar char="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400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Font typeface="Wingdings 2" charset="2"/>
                <a:buChar char="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800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Font typeface="Wingdings 2" charset="2"/>
                <a:buChar char="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Font typeface="Wingdings 2" charset="2"/>
                <a:buChar char="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00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Font typeface="Wingdings 2" charset="2"/>
                <a:buChar char="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CA" sz="2200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Something fun? </a:t>
              </a:r>
              <a:br>
                <a:rPr lang="en-CA" sz="2200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</a:br>
              <a:r>
                <a:rPr lang="en-CA" sz="1600" i="1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Denny’s Diner Tumblr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746932" y="446088"/>
            <a:ext cx="3767138" cy="5478462"/>
            <a:chOff x="4954762" y="283230"/>
            <a:chExt cx="3767138" cy="5478462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5"/>
            <a:srcRect r="2346"/>
            <a:stretch/>
          </p:blipFill>
          <p:spPr>
            <a:xfrm>
              <a:off x="4954762" y="1027767"/>
              <a:ext cx="3767138" cy="4733925"/>
            </a:xfrm>
            <a:prstGeom prst="rect">
              <a:avLst/>
            </a:prstGeom>
          </p:spPr>
        </p:pic>
        <p:sp>
          <p:nvSpPr>
            <p:cNvPr id="15" name="Content Placeholder 2"/>
            <p:cNvSpPr txBox="1">
              <a:spLocks/>
            </p:cNvSpPr>
            <p:nvPr/>
          </p:nvSpPr>
          <p:spPr>
            <a:xfrm>
              <a:off x="6219207" y="283230"/>
              <a:ext cx="2502693" cy="695979"/>
            </a:xfrm>
            <a:prstGeom prst="rect">
              <a:avLst/>
            </a:prstGeom>
            <a:solidFill>
              <a:schemeClr val="tx2">
                <a:lumMod val="10000"/>
              </a:schemeClr>
            </a:solidFill>
            <a:effectLst>
              <a:outerShdw blurRad="50800" dir="14400000">
                <a:srgbClr val="000000">
                  <a:alpha val="40000"/>
                </a:srgbClr>
              </a:outerShdw>
            </a:effectLst>
          </p:spPr>
          <p:txBody>
            <a:bodyPr vert="horz" lIns="91440" tIns="45720" rIns="91440" bIns="45720" rtlCol="0" anchor="t">
              <a:normAutofit fontScale="92500"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Font typeface="Wingdings 2" charset="2"/>
                <a:buChar char="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Font typeface="Wingdings 2" charset="2"/>
                <a:buChar char="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Font typeface="Wingdings 2" charset="2"/>
                <a:buChar char="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Font typeface="Wingdings 2" charset="2"/>
                <a:buChar char="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Font typeface="Wingdings 2" charset="2"/>
                <a:buChar char="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400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Font typeface="Wingdings 2" charset="2"/>
                <a:buChar char="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800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Font typeface="Wingdings 2" charset="2"/>
                <a:buChar char="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Font typeface="Wingdings 2" charset="2"/>
                <a:buChar char="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00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Font typeface="Wingdings 2" charset="2"/>
                <a:buChar char="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CA" sz="2200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Something inspiring?</a:t>
              </a:r>
              <a:br>
                <a:rPr lang="en-CA" sz="2200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</a:br>
              <a:r>
                <a:rPr lang="en-CA" sz="1600" i="1" dirty="0" err="1" smtClean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charity:water</a:t>
              </a:r>
              <a:r>
                <a:rPr lang="en-CA" sz="1600" i="1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 Facebook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8640318" y="1066799"/>
            <a:ext cx="3085862" cy="5289969"/>
            <a:chOff x="6034325" y="1446740"/>
            <a:chExt cx="3085862" cy="5289969"/>
          </a:xfrm>
        </p:grpSpPr>
        <p:sp>
          <p:nvSpPr>
            <p:cNvPr id="20" name="Content Placeholder 2"/>
            <p:cNvSpPr txBox="1">
              <a:spLocks/>
            </p:cNvSpPr>
            <p:nvPr/>
          </p:nvSpPr>
          <p:spPr>
            <a:xfrm>
              <a:off x="6617494" y="6040730"/>
              <a:ext cx="2502693" cy="695979"/>
            </a:xfrm>
            <a:prstGeom prst="rect">
              <a:avLst/>
            </a:prstGeom>
            <a:solidFill>
              <a:schemeClr val="tx2">
                <a:lumMod val="10000"/>
              </a:schemeClr>
            </a:solidFill>
            <a:effectLst>
              <a:outerShdw blurRad="50800" dir="14400000">
                <a:srgbClr val="000000">
                  <a:alpha val="40000"/>
                </a:srgbClr>
              </a:outerShdw>
            </a:effectLst>
          </p:spPr>
          <p:txBody>
            <a:bodyPr vert="horz" lIns="91440" tIns="45720" rIns="91440" bIns="45720" rtlCol="0" anchor="t">
              <a:norm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Font typeface="Wingdings 2" charset="2"/>
                <a:buChar char="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Font typeface="Wingdings 2" charset="2"/>
                <a:buChar char="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Font typeface="Wingdings 2" charset="2"/>
                <a:buChar char="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Font typeface="Wingdings 2" charset="2"/>
                <a:buChar char="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Font typeface="Wingdings 2" charset="2"/>
                <a:buChar char="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400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Font typeface="Wingdings 2" charset="2"/>
                <a:buChar char="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800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Font typeface="Wingdings 2" charset="2"/>
                <a:buChar char="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Font typeface="Wingdings 2" charset="2"/>
                <a:buChar char="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00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Font typeface="Wingdings 2" charset="2"/>
                <a:buChar char="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CA" sz="2200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Something useful?</a:t>
              </a:r>
              <a:br>
                <a:rPr lang="en-CA" sz="2200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</a:br>
              <a:r>
                <a:rPr lang="en-CA" sz="1600" i="1" dirty="0" err="1" smtClean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TechSoup</a:t>
              </a:r>
              <a:r>
                <a:rPr lang="en-CA" sz="1600" i="1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 Canada, Twitter</a:t>
              </a:r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034325" y="1446740"/>
              <a:ext cx="3085862" cy="459399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2112076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 txBox="1">
            <a:spLocks/>
          </p:cNvSpPr>
          <p:nvPr/>
        </p:nvSpPr>
        <p:spPr>
          <a:xfrm>
            <a:off x="810000" y="4889500"/>
            <a:ext cx="10848599" cy="1585945"/>
          </a:xfrm>
          <a:prstGeom prst="rect">
            <a:avLst/>
          </a:prstGeom>
        </p:spPr>
        <p:txBody>
          <a:bodyPr anchor="t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3200" dirty="0" smtClean="0"/>
              <a:t>How often are you going to post, tweet, pin, etc.?</a:t>
            </a:r>
          </a:p>
        </p:txBody>
      </p:sp>
      <p:pic>
        <p:nvPicPr>
          <p:cNvPr id="17" name="Picture Placeholder 16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61" t="21690" r="2252" b="11104"/>
          <a:stretch/>
        </p:blipFill>
        <p:spPr>
          <a:solidFill>
            <a:schemeClr val="tx1"/>
          </a:solidFill>
          <a:ln w="508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093500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12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61" b="11861"/>
          <a:stretch>
            <a:fillRect/>
          </a:stretch>
        </p:blipFill>
        <p:spPr>
          <a:ln w="50800">
            <a:solidFill>
              <a:schemeClr val="accent1"/>
            </a:solidFill>
          </a:ln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810000" y="4889500"/>
            <a:ext cx="10848599" cy="1585945"/>
          </a:xfrm>
          <a:prstGeom prst="rect">
            <a:avLst/>
          </a:prstGeom>
        </p:spPr>
        <p:txBody>
          <a:bodyPr anchor="t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3200" dirty="0" smtClean="0"/>
              <a:t>What content do you want to share and when?</a:t>
            </a:r>
          </a:p>
        </p:txBody>
      </p:sp>
    </p:spTree>
    <p:extLst>
      <p:ext uri="{BB962C8B-B14F-4D97-AF65-F5344CB8AC3E}">
        <p14:creationId xmlns:p14="http://schemas.microsoft.com/office/powerpoint/2010/main" val="8158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Ideas for creating and curating content</a:t>
            </a:r>
            <a:endParaRPr lang="en-CA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18711" y="2222287"/>
            <a:ext cx="4743889" cy="1254338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CA" sz="2800" dirty="0" smtClean="0"/>
              <a:t>Use RSS feeders, follow Twitter lists and hashtags</a:t>
            </a:r>
            <a:endParaRPr lang="en-CA" sz="2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5287" r="5451"/>
          <a:stretch/>
        </p:blipFill>
        <p:spPr>
          <a:xfrm>
            <a:off x="895727" y="3476625"/>
            <a:ext cx="4676776" cy="301849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9238" y="2299360"/>
            <a:ext cx="2019424" cy="419576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05397" y="2299360"/>
            <a:ext cx="3639231" cy="4195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86569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 txBox="1">
            <a:spLocks/>
          </p:cNvSpPr>
          <p:nvPr/>
        </p:nvSpPr>
        <p:spPr>
          <a:xfrm>
            <a:off x="810000" y="4889500"/>
            <a:ext cx="10848599" cy="1585945"/>
          </a:xfrm>
          <a:prstGeom prst="rect">
            <a:avLst/>
          </a:prstGeom>
        </p:spPr>
        <p:txBody>
          <a:bodyPr anchor="t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3200" dirty="0" smtClean="0"/>
              <a:t>How do you respond and interact with your community?</a:t>
            </a:r>
          </a:p>
        </p:txBody>
      </p:sp>
      <p:pic>
        <p:nvPicPr>
          <p:cNvPr id="3" name="Picture Placeholder 2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0" t="4335" r="584" b="21173"/>
          <a:stretch/>
        </p:blipFill>
        <p:spPr>
          <a:solidFill>
            <a:schemeClr val="tx1"/>
          </a:solidFill>
          <a:ln w="508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113156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 txBox="1">
            <a:spLocks/>
          </p:cNvSpPr>
          <p:nvPr/>
        </p:nvSpPr>
        <p:spPr>
          <a:xfrm>
            <a:off x="810001" y="1714500"/>
            <a:ext cx="4104900" cy="2228235"/>
          </a:xfrm>
          <a:prstGeom prst="rect">
            <a:avLst/>
          </a:prstGeom>
        </p:spPr>
        <p:txBody>
          <a:bodyPr anchor="t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3200" dirty="0" smtClean="0"/>
              <a:t>Articulate what is acceptable with a social media policy</a:t>
            </a:r>
          </a:p>
        </p:txBody>
      </p:sp>
      <p:pic>
        <p:nvPicPr>
          <p:cNvPr id="4" name="Picture Placeholder 3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37" r="9037"/>
          <a:stretch>
            <a:fillRect/>
          </a:stretch>
        </p:blipFill>
        <p:spPr/>
      </p:pic>
      <p:sp>
        <p:nvSpPr>
          <p:cNvPr id="5" name="Rectangle 4"/>
          <p:cNvSpPr/>
          <p:nvPr/>
        </p:nvSpPr>
        <p:spPr>
          <a:xfrm>
            <a:off x="422787" y="5809706"/>
            <a:ext cx="55060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dirty="0" smtClean="0"/>
              <a:t>Resource: http</a:t>
            </a:r>
            <a:r>
              <a:rPr lang="en-CA" dirty="0"/>
              <a:t>://www.idealware.org/reports/nonprofit-social-media-policy-workbook</a:t>
            </a:r>
          </a:p>
        </p:txBody>
      </p:sp>
    </p:spTree>
    <p:extLst>
      <p:ext uri="{BB962C8B-B14F-4D97-AF65-F5344CB8AC3E}">
        <p14:creationId xmlns:p14="http://schemas.microsoft.com/office/powerpoint/2010/main" val="3955491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Share one idea for content you could post on social media.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590252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Webinar tips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3200" dirty="0" smtClean="0"/>
              <a:t>Can’t hear? </a:t>
            </a:r>
          </a:p>
          <a:p>
            <a:pPr lvl="1"/>
            <a:r>
              <a:rPr lang="en-CA" sz="2800" dirty="0" smtClean="0"/>
              <a:t>Try turning up your volume</a:t>
            </a:r>
          </a:p>
          <a:p>
            <a:pPr lvl="1"/>
            <a:r>
              <a:rPr lang="en-CA" sz="2800" dirty="0" smtClean="0"/>
              <a:t>Call in or use headphones</a:t>
            </a:r>
          </a:p>
          <a:p>
            <a:r>
              <a:rPr lang="en-CA" sz="3200" dirty="0" smtClean="0"/>
              <a:t>Have a question? Use the Q&amp;A box</a:t>
            </a:r>
            <a:endParaRPr lang="en-CA" sz="3200" dirty="0"/>
          </a:p>
        </p:txBody>
      </p:sp>
      <p:pic>
        <p:nvPicPr>
          <p:cNvPr id="4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2105" y="2621009"/>
            <a:ext cx="2155891" cy="1616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C:\Users\Tierney\AppData\Local\Microsoft\Windows\Temporary Internet Files\Content.IE5\N1NBCSRZ\MC900441902[1].w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2435" y="3805315"/>
            <a:ext cx="2147564" cy="2537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3731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Measure &amp; Evaluate Social Media</a:t>
            </a:r>
            <a:endParaRPr lang="en-CA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19262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Why measure?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0001" y="2222287"/>
            <a:ext cx="10571997" cy="3975313"/>
          </a:xfrm>
          <a:effectLst/>
        </p:spPr>
        <p:txBody>
          <a:bodyPr anchor="t">
            <a:normAutofit/>
          </a:bodyPr>
          <a:lstStyle/>
          <a:p>
            <a:r>
              <a:rPr lang="en-CA" sz="3200" dirty="0" smtClean="0"/>
              <a:t>You need to know if it’s working (or not!)</a:t>
            </a:r>
          </a:p>
          <a:p>
            <a:pPr lvl="1"/>
            <a:r>
              <a:rPr lang="en-CA" sz="3000" dirty="0" smtClean="0"/>
              <a:t>Contribute to your org’s mission</a:t>
            </a:r>
          </a:p>
          <a:p>
            <a:pPr lvl="1"/>
            <a:r>
              <a:rPr lang="en-CA" sz="3000" dirty="0" smtClean="0"/>
              <a:t>Experiment &amp; learn</a:t>
            </a:r>
          </a:p>
          <a:p>
            <a:r>
              <a:rPr lang="en-CA" sz="3200" dirty="0" smtClean="0"/>
              <a:t>You need to prove to others that it’s working</a:t>
            </a:r>
          </a:p>
          <a:p>
            <a:pPr lvl="1"/>
            <a:r>
              <a:rPr lang="en-CA" sz="3000" dirty="0" smtClean="0"/>
              <a:t>Leadership buy-in</a:t>
            </a:r>
          </a:p>
          <a:p>
            <a:pPr lvl="1"/>
            <a:r>
              <a:rPr lang="en-CA" sz="3000" dirty="0" smtClean="0"/>
              <a:t>Funding</a:t>
            </a:r>
          </a:p>
        </p:txBody>
      </p:sp>
    </p:spTree>
    <p:extLst>
      <p:ext uri="{BB962C8B-B14F-4D97-AF65-F5344CB8AC3E}">
        <p14:creationId xmlns:p14="http://schemas.microsoft.com/office/powerpoint/2010/main" val="317438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How do you measure success?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0001" y="2222288"/>
            <a:ext cx="10647991" cy="716856"/>
          </a:xfrm>
          <a:effectLst/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CA" sz="3200" dirty="0" smtClean="0"/>
              <a:t>    Exposure                    Engagement                      Conversion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4775200" y="3154573"/>
            <a:ext cx="2838450" cy="1797081"/>
          </a:xfrm>
          <a:effectLst/>
        </p:spPr>
        <p:txBody>
          <a:bodyPr anchor="t">
            <a:noAutofit/>
          </a:bodyPr>
          <a:lstStyle/>
          <a:p>
            <a:pPr marL="0" indent="0">
              <a:buNone/>
            </a:pPr>
            <a:r>
              <a:rPr lang="en-CA" sz="11500" dirty="0" smtClean="0"/>
              <a:t>SAY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4539007" y="4578291"/>
            <a:ext cx="3510072" cy="2122668"/>
          </a:xfrm>
          <a:effectLst/>
        </p:spPr>
        <p:txBody>
          <a:bodyPr anchor="t">
            <a:noAutofit/>
          </a:bodyPr>
          <a:lstStyle/>
          <a:p>
            <a:pPr marL="0" indent="0">
              <a:buNone/>
            </a:pPr>
            <a:r>
              <a:rPr lang="en-CA" sz="11500" dirty="0" smtClean="0"/>
              <a:t>FEEL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3341348" y="3273370"/>
            <a:ext cx="1061928" cy="2605993"/>
            <a:chOff x="3343729" y="2509935"/>
            <a:chExt cx="1061928" cy="2605993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3343729" y="2509935"/>
              <a:ext cx="1061928" cy="1212979"/>
            </a:xfrm>
            <a:prstGeom prst="line">
              <a:avLst/>
            </a:prstGeom>
            <a:ln w="730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V="1">
              <a:off x="3429794" y="3727123"/>
              <a:ext cx="970307" cy="1388805"/>
            </a:xfrm>
            <a:prstGeom prst="line">
              <a:avLst/>
            </a:prstGeom>
            <a:ln w="730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>
            <a:off x="8011530" y="3292420"/>
            <a:ext cx="1064309" cy="2605993"/>
            <a:chOff x="3331029" y="2509935"/>
            <a:chExt cx="1064309" cy="2605993"/>
          </a:xfrm>
        </p:grpSpPr>
        <p:cxnSp>
          <p:nvCxnSpPr>
            <p:cNvPr id="22" name="Straight Connector 21"/>
            <p:cNvCxnSpPr/>
            <p:nvPr/>
          </p:nvCxnSpPr>
          <p:spPr>
            <a:xfrm>
              <a:off x="3331029" y="2509935"/>
              <a:ext cx="1061928" cy="1212979"/>
            </a:xfrm>
            <a:prstGeom prst="line">
              <a:avLst/>
            </a:prstGeom>
            <a:ln w="730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V="1">
              <a:off x="3425031" y="3727123"/>
              <a:ext cx="970307" cy="1388805"/>
            </a:xfrm>
            <a:prstGeom prst="line">
              <a:avLst/>
            </a:prstGeom>
            <a:ln w="730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Content Placeholder 2"/>
          <p:cNvSpPr>
            <a:spLocks noGrp="1"/>
          </p:cNvSpPr>
          <p:nvPr>
            <p:ph sz="half" idx="1"/>
          </p:nvPr>
        </p:nvSpPr>
        <p:spPr>
          <a:xfrm>
            <a:off x="810000" y="3524941"/>
            <a:ext cx="2838450" cy="1778212"/>
          </a:xfrm>
          <a:effectLst/>
        </p:spPr>
        <p:txBody>
          <a:bodyPr anchor="t">
            <a:noAutofit/>
          </a:bodyPr>
          <a:lstStyle/>
          <a:p>
            <a:pPr marL="0" indent="0">
              <a:buNone/>
            </a:pPr>
            <a:r>
              <a:rPr lang="en-CA" sz="11500" dirty="0" smtClean="0"/>
              <a:t>SEE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sz="half" idx="1"/>
          </p:nvPr>
        </p:nvSpPr>
        <p:spPr>
          <a:xfrm>
            <a:off x="9200458" y="3500260"/>
            <a:ext cx="2352991" cy="1778212"/>
          </a:xfrm>
          <a:effectLst/>
        </p:spPr>
        <p:txBody>
          <a:bodyPr anchor="t">
            <a:noAutofit/>
          </a:bodyPr>
          <a:lstStyle/>
          <a:p>
            <a:pPr marL="0" indent="0">
              <a:buNone/>
            </a:pPr>
            <a:r>
              <a:rPr lang="en-CA" sz="11500" dirty="0" smtClean="0"/>
              <a:t>DO</a:t>
            </a:r>
          </a:p>
        </p:txBody>
      </p:sp>
      <p:sp>
        <p:nvSpPr>
          <p:cNvPr id="27" name="Content Placeholder 2"/>
          <p:cNvSpPr>
            <a:spLocks noGrp="1"/>
          </p:cNvSpPr>
          <p:nvPr>
            <p:ph sz="half" idx="1"/>
          </p:nvPr>
        </p:nvSpPr>
        <p:spPr>
          <a:xfrm>
            <a:off x="772003" y="6141144"/>
            <a:ext cx="11077097" cy="455599"/>
          </a:xfrm>
          <a:effectLst/>
        </p:spPr>
        <p:txBody>
          <a:bodyPr anchor="t">
            <a:noAutofit/>
          </a:bodyPr>
          <a:lstStyle/>
          <a:p>
            <a:pPr marL="0" indent="0" algn="r">
              <a:buNone/>
            </a:pPr>
            <a:r>
              <a:rPr lang="en-CA" sz="12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Credit: </a:t>
            </a:r>
            <a:r>
              <a:rPr lang="en-CA" sz="12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Fenton</a:t>
            </a:r>
            <a:br>
              <a:rPr lang="en-CA" sz="12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</a:br>
            <a:r>
              <a:rPr lang="en-CA" sz="12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http</a:t>
            </a:r>
            <a:r>
              <a:rPr lang="en-CA" sz="12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://www.fenton.com/resources/see-say-feel-do/</a:t>
            </a:r>
            <a:endParaRPr lang="en-CA" sz="1200" dirty="0" smtClean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414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build="p"/>
      <p:bldP spid="7" grpId="0" build="p"/>
      <p:bldP spid="24" grpId="0"/>
      <p:bldP spid="25" grpId="0" build="p"/>
      <p:bldP spid="27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Example Metrics</a:t>
            </a:r>
            <a:endParaRPr lang="en-CA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810000" y="2552487"/>
            <a:ext cx="2716970" cy="3935917"/>
          </a:xfrm>
        </p:spPr>
        <p:txBody>
          <a:bodyPr anchor="t">
            <a:normAutofit fontScale="62500" lnSpcReduction="20000"/>
          </a:bodyPr>
          <a:lstStyle/>
          <a:p>
            <a:pPr marL="0" indent="0">
              <a:buNone/>
            </a:pPr>
            <a:r>
              <a:rPr lang="en-CA" sz="15400" dirty="0" smtClean="0"/>
              <a:t>SEE</a:t>
            </a:r>
          </a:p>
          <a:p>
            <a:r>
              <a:rPr lang="en-CA" sz="3200" dirty="0" smtClean="0"/>
              <a:t>FB page likes &amp; reach</a:t>
            </a:r>
          </a:p>
          <a:p>
            <a:r>
              <a:rPr lang="en-CA" sz="3200" dirty="0" smtClean="0"/>
              <a:t>TW followers</a:t>
            </a:r>
          </a:p>
          <a:p>
            <a:r>
              <a:rPr lang="en-CA" sz="3200" dirty="0" smtClean="0"/>
              <a:t>RSS or email subscriptions</a:t>
            </a:r>
          </a:p>
          <a:p>
            <a:r>
              <a:rPr lang="en-CA" sz="3200" dirty="0" err="1" smtClean="0"/>
              <a:t>Youtube</a:t>
            </a:r>
            <a:r>
              <a:rPr lang="en-CA" sz="3200" dirty="0" smtClean="0"/>
              <a:t> views</a:t>
            </a:r>
          </a:p>
          <a:p>
            <a:r>
              <a:rPr lang="en-CA" sz="3200" dirty="0" smtClean="0"/>
              <a:t>Bit.ly clicks</a:t>
            </a:r>
          </a:p>
          <a:p>
            <a:pPr marL="0" indent="0">
              <a:buNone/>
            </a:pPr>
            <a:endParaRPr lang="en-CA" sz="3200" dirty="0" smtClean="0"/>
          </a:p>
        </p:txBody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3377682" y="2552487"/>
            <a:ext cx="2558349" cy="3638763"/>
          </a:xfrm>
        </p:spPr>
        <p:txBody>
          <a:bodyPr anchor="t">
            <a:normAutofit fontScale="70000" lnSpcReduction="20000"/>
          </a:bodyPr>
          <a:lstStyle/>
          <a:p>
            <a:pPr marL="0" indent="0">
              <a:buNone/>
            </a:pPr>
            <a:r>
              <a:rPr lang="en-CA" sz="13700" dirty="0" smtClean="0"/>
              <a:t>SAY</a:t>
            </a:r>
          </a:p>
          <a:p>
            <a:r>
              <a:rPr lang="en-CA" sz="2900" dirty="0" smtClean="0"/>
              <a:t>FB post likes &amp; shares</a:t>
            </a:r>
          </a:p>
          <a:p>
            <a:r>
              <a:rPr lang="en-CA" sz="2900" dirty="0"/>
              <a:t>Retweets</a:t>
            </a:r>
          </a:p>
          <a:p>
            <a:r>
              <a:rPr lang="en-CA" sz="2900" dirty="0" smtClean="0"/>
              <a:t>Email forwards</a:t>
            </a:r>
          </a:p>
          <a:p>
            <a:r>
              <a:rPr lang="en-CA" sz="2900" dirty="0" err="1" smtClean="0"/>
              <a:t>Repins</a:t>
            </a:r>
            <a:r>
              <a:rPr lang="en-CA" sz="2900" dirty="0" smtClean="0"/>
              <a:t> &amp; board followers</a:t>
            </a:r>
          </a:p>
          <a:p>
            <a:pPr marL="0" indent="0">
              <a:buNone/>
            </a:pPr>
            <a:endParaRPr lang="en-CA" sz="3200" dirty="0" smtClean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5972935" y="2552487"/>
            <a:ext cx="2760513" cy="3638763"/>
          </a:xfrm>
        </p:spPr>
        <p:txBody>
          <a:bodyPr anchor="t">
            <a:normAutofit fontScale="62500" lnSpcReduction="20000"/>
          </a:bodyPr>
          <a:lstStyle/>
          <a:p>
            <a:pPr marL="0" indent="0">
              <a:buNone/>
            </a:pPr>
            <a:r>
              <a:rPr lang="en-CA" sz="15400" dirty="0" smtClean="0"/>
              <a:t>FEEL</a:t>
            </a:r>
          </a:p>
          <a:p>
            <a:r>
              <a:rPr lang="en-CA" sz="3200" dirty="0" smtClean="0"/>
              <a:t>FB shares with message</a:t>
            </a:r>
          </a:p>
          <a:p>
            <a:r>
              <a:rPr lang="en-CA" sz="3200" dirty="0" smtClean="0"/>
              <a:t>Retweet with message</a:t>
            </a:r>
          </a:p>
          <a:p>
            <a:r>
              <a:rPr lang="en-CA" sz="3200" dirty="0" smtClean="0"/>
              <a:t>Comments</a:t>
            </a:r>
          </a:p>
          <a:p>
            <a:r>
              <a:rPr lang="en-CA" sz="3200" dirty="0" smtClean="0"/>
              <a:t>Online mentions</a:t>
            </a:r>
          </a:p>
          <a:p>
            <a:pPr marL="0" indent="0">
              <a:buNone/>
            </a:pPr>
            <a:endParaRPr lang="en-CA" sz="3200" dirty="0" smtClean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8928983" y="2552487"/>
            <a:ext cx="2771605" cy="3378413"/>
          </a:xfrm>
        </p:spPr>
        <p:txBody>
          <a:bodyPr anchor="t">
            <a:normAutofit fontScale="77500" lnSpcReduction="20000"/>
          </a:bodyPr>
          <a:lstStyle/>
          <a:p>
            <a:pPr marL="0" indent="0">
              <a:buNone/>
            </a:pPr>
            <a:r>
              <a:rPr lang="en-CA" sz="12400" dirty="0" smtClean="0"/>
              <a:t>DO</a:t>
            </a:r>
          </a:p>
          <a:p>
            <a:r>
              <a:rPr lang="en-CA" sz="2600" dirty="0" smtClean="0"/>
              <a:t>Donations</a:t>
            </a:r>
          </a:p>
          <a:p>
            <a:r>
              <a:rPr lang="en-CA" sz="2600" dirty="0" smtClean="0"/>
              <a:t>Advocacy actions</a:t>
            </a:r>
          </a:p>
          <a:p>
            <a:r>
              <a:rPr lang="en-CA" sz="2600" dirty="0" smtClean="0"/>
              <a:t>Event attendance</a:t>
            </a:r>
          </a:p>
          <a:p>
            <a:r>
              <a:rPr lang="en-CA" sz="2600" dirty="0" smtClean="0"/>
              <a:t>Membership</a:t>
            </a:r>
          </a:p>
          <a:p>
            <a:r>
              <a:rPr lang="en-CA" sz="2600" dirty="0" smtClean="0"/>
              <a:t>Volunteerism</a:t>
            </a:r>
          </a:p>
          <a:p>
            <a:pPr marL="0" indent="0">
              <a:buNone/>
            </a:pPr>
            <a:endParaRPr lang="en-CA" sz="3200" dirty="0" smtClean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"/>
          </p:nvPr>
        </p:nvSpPr>
        <p:spPr>
          <a:xfrm>
            <a:off x="772003" y="6141144"/>
            <a:ext cx="11077097" cy="455599"/>
          </a:xfrm>
        </p:spPr>
        <p:txBody>
          <a:bodyPr anchor="t">
            <a:noAutofit/>
          </a:bodyPr>
          <a:lstStyle/>
          <a:p>
            <a:pPr marL="0" indent="0" algn="r">
              <a:buNone/>
            </a:pPr>
            <a:r>
              <a:rPr lang="en-CA" sz="12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Credit: </a:t>
            </a:r>
            <a:r>
              <a:rPr lang="en-CA" sz="12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Fenton</a:t>
            </a:r>
            <a:br>
              <a:rPr lang="en-CA" sz="12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</a:br>
            <a:r>
              <a:rPr lang="en-CA" sz="12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http</a:t>
            </a:r>
            <a:r>
              <a:rPr lang="en-CA" sz="12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://www.fenton.com/resources/see-say-feel-do/</a:t>
            </a:r>
            <a:endParaRPr lang="en-CA" sz="1200" dirty="0" smtClean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5775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2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Facts about measurement tools</a:t>
            </a:r>
            <a:endParaRPr lang="en-CA"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810001" y="2222287"/>
            <a:ext cx="10480299" cy="3638763"/>
          </a:xfrm>
          <a:effectLst/>
        </p:spPr>
        <p:txBody>
          <a:bodyPr anchor="t">
            <a:normAutofit/>
          </a:bodyPr>
          <a:lstStyle/>
          <a:p>
            <a:r>
              <a:rPr lang="en-CA" sz="3200" dirty="0" smtClean="0"/>
              <a:t>Some tools are really expensive. Also they can overwhelm you with data</a:t>
            </a:r>
          </a:p>
          <a:p>
            <a:r>
              <a:rPr lang="en-CA" sz="3200" dirty="0" smtClean="0"/>
              <a:t>There are lots of free &amp; low cost tools. Use them only if they measure the metrics you want</a:t>
            </a:r>
          </a:p>
          <a:p>
            <a:r>
              <a:rPr lang="en-CA" sz="3200" dirty="0" smtClean="0"/>
              <a:t>At the end of the day, it all comes back to your spreadsheet</a:t>
            </a:r>
          </a:p>
        </p:txBody>
      </p:sp>
    </p:spTree>
    <p:extLst>
      <p:ext uri="{BB962C8B-B14F-4D97-AF65-F5344CB8AC3E}">
        <p14:creationId xmlns:p14="http://schemas.microsoft.com/office/powerpoint/2010/main" val="334036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Let’s put this into practice</a:t>
            </a:r>
            <a:endParaRPr lang="en-CA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1745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1241912"/>
          </a:xfrm>
        </p:spPr>
        <p:txBody>
          <a:bodyPr/>
          <a:lstStyle/>
          <a:p>
            <a:r>
              <a:rPr lang="en-CA" dirty="0" err="1" smtClean="0"/>
              <a:t>TechSoup</a:t>
            </a:r>
            <a:r>
              <a:rPr lang="en-CA" dirty="0" smtClean="0"/>
              <a:t> Canada’s 5 Year Anniversary</a:t>
            </a:r>
            <a:endParaRPr lang="en-CA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000" y="4954456"/>
            <a:ext cx="10583693" cy="1108206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810000" y="2315184"/>
            <a:ext cx="10848599" cy="2363820"/>
          </a:xfrm>
          <a:prstGeom prst="rect">
            <a:avLst/>
          </a:prstGeom>
        </p:spPr>
        <p:txBody>
          <a:bodyPr anchor="t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3200" dirty="0"/>
              <a:t> </a:t>
            </a:r>
            <a:r>
              <a:rPr lang="en-CA" sz="3200" dirty="0" smtClean="0"/>
              <a:t>Celebrate positive impact</a:t>
            </a:r>
          </a:p>
          <a:p>
            <a:r>
              <a:rPr lang="en-CA" sz="3200" dirty="0" smtClean="0"/>
              <a:t> Share our history</a:t>
            </a:r>
          </a:p>
          <a:p>
            <a:r>
              <a:rPr lang="en-CA" sz="3200" dirty="0" smtClean="0"/>
              <a:t> Engage members</a:t>
            </a:r>
          </a:p>
          <a:p>
            <a:r>
              <a:rPr lang="en-CA" sz="3200" dirty="0"/>
              <a:t> </a:t>
            </a:r>
            <a:r>
              <a:rPr lang="en-CA" sz="3200" dirty="0" smtClean="0"/>
              <a:t>Had an initial idea of a web-based timeline </a:t>
            </a:r>
            <a:endParaRPr lang="en-CA" sz="3200" dirty="0"/>
          </a:p>
        </p:txBody>
      </p:sp>
    </p:spTree>
    <p:extLst>
      <p:ext uri="{BB962C8B-B14F-4D97-AF65-F5344CB8AC3E}">
        <p14:creationId xmlns:p14="http://schemas.microsoft.com/office/powerpoint/2010/main" val="882311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1241912"/>
          </a:xfrm>
        </p:spPr>
        <p:txBody>
          <a:bodyPr/>
          <a:lstStyle/>
          <a:p>
            <a:r>
              <a:rPr lang="en-CA" dirty="0" smtClean="0"/>
              <a:t>Benchmark</a:t>
            </a:r>
            <a:endParaRPr lang="en-CA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810001" y="2315183"/>
            <a:ext cx="6388468" cy="3667327"/>
          </a:xfrm>
          <a:prstGeom prst="rect">
            <a:avLst/>
          </a:prstGeom>
        </p:spPr>
        <p:txBody>
          <a:bodyPr anchor="t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CA" sz="3200" dirty="0" err="1" smtClean="0"/>
              <a:t>TechSoup</a:t>
            </a:r>
            <a:r>
              <a:rPr lang="en-CA" sz="3200" dirty="0" smtClean="0"/>
              <a:t> Germany celebrated their anniversary recently:</a:t>
            </a:r>
          </a:p>
          <a:p>
            <a:r>
              <a:rPr lang="en-CA" sz="3200" dirty="0"/>
              <a:t> </a:t>
            </a:r>
            <a:r>
              <a:rPr lang="en-CA" sz="3200" dirty="0" smtClean="0"/>
              <a:t>Made a website</a:t>
            </a:r>
          </a:p>
          <a:p>
            <a:r>
              <a:rPr lang="en-CA" sz="3200" dirty="0"/>
              <a:t> </a:t>
            </a:r>
            <a:r>
              <a:rPr lang="en-CA" sz="3200" dirty="0" smtClean="0"/>
              <a:t>Held a contest</a:t>
            </a:r>
          </a:p>
          <a:p>
            <a:r>
              <a:rPr lang="en-CA" sz="3200" dirty="0"/>
              <a:t> </a:t>
            </a:r>
            <a:r>
              <a:rPr lang="en-CA" sz="3200" dirty="0" smtClean="0"/>
              <a:t>4 stories shared online</a:t>
            </a:r>
            <a:endParaRPr lang="en-CA" sz="3200" dirty="0"/>
          </a:p>
        </p:txBody>
      </p:sp>
    </p:spTree>
    <p:extLst>
      <p:ext uri="{BB962C8B-B14F-4D97-AF65-F5344CB8AC3E}">
        <p14:creationId xmlns:p14="http://schemas.microsoft.com/office/powerpoint/2010/main" val="3352508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 txBox="1">
            <a:spLocks/>
          </p:cNvSpPr>
          <p:nvPr/>
        </p:nvSpPr>
        <p:spPr>
          <a:xfrm>
            <a:off x="810000" y="4889500"/>
            <a:ext cx="10848599" cy="1585945"/>
          </a:xfrm>
          <a:prstGeom prst="rect">
            <a:avLst/>
          </a:prstGeom>
        </p:spPr>
        <p:txBody>
          <a:bodyPr anchor="t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3200" dirty="0" smtClean="0"/>
              <a:t>Goals: Encourage members to share stories (benchmark at 4), Member appreciation (aim for three posts), Tell a Friend (email campaign)</a:t>
            </a:r>
            <a:endParaRPr lang="en-CA" sz="3200" dirty="0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-68" b="50606"/>
          <a:stretch/>
        </p:blipFill>
        <p:spPr>
          <a:solidFill>
            <a:schemeClr val="tx1"/>
          </a:solidFill>
          <a:ln w="508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360404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 txBox="1">
            <a:spLocks/>
          </p:cNvSpPr>
          <p:nvPr/>
        </p:nvSpPr>
        <p:spPr>
          <a:xfrm>
            <a:off x="810000" y="4889500"/>
            <a:ext cx="10848599" cy="1585945"/>
          </a:xfrm>
          <a:prstGeom prst="rect">
            <a:avLst/>
          </a:prstGeom>
        </p:spPr>
        <p:txBody>
          <a:bodyPr anchor="t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3200" dirty="0"/>
              <a:t> </a:t>
            </a:r>
            <a:r>
              <a:rPr lang="en-CA" sz="3200" dirty="0" smtClean="0"/>
              <a:t>Scheduling campaign activities &amp; assigning roles</a:t>
            </a:r>
            <a:endParaRPr lang="en-CA" sz="3200" dirty="0"/>
          </a:p>
        </p:txBody>
      </p:sp>
      <p:pic>
        <p:nvPicPr>
          <p:cNvPr id="8" name="Picture Placeholder 7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" t="12107" r="-313" b="8317"/>
          <a:stretch/>
        </p:blipFill>
        <p:spPr>
          <a:solidFill>
            <a:schemeClr val="tx1"/>
          </a:solidFill>
          <a:ln w="508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680766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sz="6600" dirty="0" smtClean="0"/>
              <a:t>Digital Marketing 101</a:t>
            </a:r>
            <a:br>
              <a:rPr lang="en-CA" sz="6600" dirty="0" smtClean="0"/>
            </a:br>
            <a:r>
              <a:rPr lang="en-CA" sz="1200" dirty="0" smtClean="0"/>
              <a:t> </a:t>
            </a:r>
            <a:r>
              <a:rPr lang="en-CA" sz="6600" dirty="0" smtClean="0"/>
              <a:t/>
            </a:r>
            <a:br>
              <a:rPr lang="en-CA" sz="6600" dirty="0" smtClean="0"/>
            </a:br>
            <a:r>
              <a:rPr lang="en-CA" sz="3200" dirty="0" smtClean="0"/>
              <a:t>Being social with social media</a:t>
            </a:r>
            <a:r>
              <a:rPr lang="en-CA" sz="3600" dirty="0" smtClean="0"/>
              <a:t/>
            </a:r>
            <a:br>
              <a:rPr lang="en-CA" sz="3600" dirty="0" smtClean="0"/>
            </a:br>
            <a:r>
              <a:rPr lang="en-CA" sz="3200" dirty="0" smtClean="0"/>
              <a:t>May 15, 2014</a:t>
            </a:r>
            <a:endParaRPr lang="en-CA" sz="32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9525" y="5251031"/>
            <a:ext cx="3018409" cy="800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752060" y="5251031"/>
            <a:ext cx="1257965" cy="663993"/>
          </a:xfrm>
          <a:effectLst/>
        </p:spPr>
        <p:txBody>
          <a:bodyPr>
            <a:noAutofit/>
          </a:bodyPr>
          <a:lstStyle/>
          <a:p>
            <a:r>
              <a:rPr lang="en-CA" sz="3600" dirty="0" smtClean="0">
                <a:solidFill>
                  <a:srgbClr val="FF9900"/>
                </a:solidFill>
              </a:rPr>
              <a:t>with</a:t>
            </a:r>
            <a:endParaRPr lang="en-CA" sz="3600" dirty="0">
              <a:solidFill>
                <a:srgbClr val="FF99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22055">
            <a:off x="595412" y="4961618"/>
            <a:ext cx="1985063" cy="1258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01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 txBox="1">
            <a:spLocks/>
          </p:cNvSpPr>
          <p:nvPr/>
        </p:nvSpPr>
        <p:spPr>
          <a:xfrm>
            <a:off x="810000" y="4889500"/>
            <a:ext cx="10848599" cy="1585945"/>
          </a:xfrm>
          <a:prstGeom prst="rect">
            <a:avLst/>
          </a:prstGeom>
        </p:spPr>
        <p:txBody>
          <a:bodyPr anchor="t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3200" dirty="0" smtClean="0"/>
              <a:t> Campaign marketing &amp; promotion </a:t>
            </a:r>
            <a:endParaRPr lang="en-CA" sz="3200" dirty="0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7" r="2747"/>
          <a:stretch>
            <a:fillRect/>
          </a:stretch>
        </p:blipFill>
        <p:spPr>
          <a:ln w="508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343954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 txBox="1">
            <a:spLocks/>
          </p:cNvSpPr>
          <p:nvPr/>
        </p:nvSpPr>
        <p:spPr>
          <a:xfrm>
            <a:off x="810000" y="4889500"/>
            <a:ext cx="10848599" cy="1585945"/>
          </a:xfrm>
          <a:prstGeom prst="rect">
            <a:avLst/>
          </a:prstGeom>
        </p:spPr>
        <p:txBody>
          <a:bodyPr anchor="t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3200" dirty="0" smtClean="0"/>
              <a:t> Encourage engagement with Twitter #</a:t>
            </a:r>
            <a:r>
              <a:rPr lang="en-CA" sz="3200" dirty="0" err="1" smtClean="0"/>
              <a:t>WhatWoodYouDo</a:t>
            </a:r>
            <a:endParaRPr lang="en-CA" sz="3200" dirty="0" smtClean="0"/>
          </a:p>
          <a:p>
            <a:r>
              <a:rPr lang="en-CA" sz="3200" dirty="0"/>
              <a:t> </a:t>
            </a:r>
            <a:r>
              <a:rPr lang="en-CA" sz="3200" dirty="0" smtClean="0"/>
              <a:t>Easy for members to share stories on microsite</a:t>
            </a:r>
            <a:endParaRPr lang="en-CA" sz="3200" dirty="0"/>
          </a:p>
        </p:txBody>
      </p:sp>
      <p:pic>
        <p:nvPicPr>
          <p:cNvPr id="3" name="Picture Placeholder 2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50" t="-164" r="1250" b="24012"/>
          <a:stretch/>
        </p:blipFill>
        <p:spPr>
          <a:xfrm>
            <a:off x="0" y="0"/>
            <a:ext cx="12192000" cy="4800600"/>
          </a:xfrm>
          <a:solidFill>
            <a:schemeClr val="tx1"/>
          </a:solidFill>
          <a:ln w="508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20651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 txBox="1">
            <a:spLocks/>
          </p:cNvSpPr>
          <p:nvPr/>
        </p:nvSpPr>
        <p:spPr>
          <a:xfrm>
            <a:off x="810000" y="5740400"/>
            <a:ext cx="10848599" cy="735045"/>
          </a:xfrm>
          <a:prstGeom prst="rect">
            <a:avLst/>
          </a:prstGeom>
        </p:spPr>
        <p:txBody>
          <a:bodyPr anchor="t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3200" dirty="0" smtClean="0"/>
              <a:t> Dashboards to measure &amp; evaluate</a:t>
            </a:r>
          </a:p>
        </p:txBody>
      </p:sp>
      <p:pic>
        <p:nvPicPr>
          <p:cNvPr id="3" name="Picture Placeholder 2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5281" r="-1" b="-4012"/>
          <a:stretch/>
        </p:blipFill>
        <p:spPr>
          <a:xfrm>
            <a:off x="0" y="0"/>
            <a:ext cx="12192000" cy="5626100"/>
          </a:xfrm>
          <a:solidFill>
            <a:schemeClr val="tx1"/>
          </a:solidFill>
          <a:ln w="508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619872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1241912"/>
          </a:xfrm>
        </p:spPr>
        <p:txBody>
          <a:bodyPr/>
          <a:lstStyle/>
          <a:p>
            <a:r>
              <a:rPr lang="en-CA" dirty="0" err="1" smtClean="0"/>
              <a:t>TechSoup</a:t>
            </a:r>
            <a:r>
              <a:rPr lang="en-CA" dirty="0" smtClean="0"/>
              <a:t> Canada’s </a:t>
            </a:r>
            <a:br>
              <a:rPr lang="en-CA" dirty="0" smtClean="0"/>
            </a:br>
            <a:r>
              <a:rPr lang="en-CA" dirty="0" smtClean="0"/>
              <a:t>5 Year Anniversary Campaign Results</a:t>
            </a:r>
            <a:endParaRPr lang="en-CA" dirty="0"/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7823200" y="2387600"/>
            <a:ext cx="3987800" cy="4194175"/>
          </a:xfrm>
          <a:prstGeom prst="rect">
            <a:avLst/>
          </a:prstGeom>
        </p:spPr>
        <p:txBody>
          <a:bodyPr anchor="t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CA" sz="2600" dirty="0" smtClean="0"/>
              <a:t>1 month campaign:</a:t>
            </a:r>
          </a:p>
          <a:p>
            <a:r>
              <a:rPr lang="en-CA" sz="2800" dirty="0" smtClean="0"/>
              <a:t>520 visits/</a:t>
            </a:r>
            <a:r>
              <a:rPr lang="en-CA" sz="2800" dirty="0" err="1" smtClean="0"/>
              <a:t>mth</a:t>
            </a:r>
            <a:endParaRPr lang="en-CA" sz="2800" dirty="0" smtClean="0"/>
          </a:p>
          <a:p>
            <a:r>
              <a:rPr lang="en-CA" sz="2800" dirty="0" smtClean="0"/>
              <a:t>51 tweets/posts </a:t>
            </a:r>
          </a:p>
          <a:p>
            <a:r>
              <a:rPr lang="en-CA" sz="2800" b="1" dirty="0" smtClean="0"/>
              <a:t>18</a:t>
            </a:r>
            <a:r>
              <a:rPr lang="en-CA" sz="2800" dirty="0" smtClean="0"/>
              <a:t> member stories</a:t>
            </a:r>
          </a:p>
          <a:p>
            <a:r>
              <a:rPr lang="en-CA" sz="2800" dirty="0" smtClean="0"/>
              <a:t>Engagement lasted throughout the month</a:t>
            </a:r>
          </a:p>
          <a:p>
            <a:pPr marL="0" indent="0">
              <a:buNone/>
            </a:pPr>
            <a:r>
              <a:rPr lang="en-CA" sz="2800" dirty="0" smtClean="0"/>
              <a:t>… </a:t>
            </a:r>
            <a:r>
              <a:rPr lang="en-CA" sz="2800" b="1" dirty="0" smtClean="0"/>
              <a:t>campaign success!</a:t>
            </a:r>
            <a:endParaRPr lang="en-CA" sz="2800" dirty="0" smtClean="0"/>
          </a:p>
          <a:p>
            <a:endParaRPr lang="en-CA" sz="2800" dirty="0" smtClean="0"/>
          </a:p>
          <a:p>
            <a:pPr marL="0" indent="0">
              <a:buNone/>
            </a:pPr>
            <a:endParaRPr lang="en-CA" sz="2800" dirty="0"/>
          </a:p>
          <a:p>
            <a:pPr marL="0" indent="0">
              <a:buNone/>
            </a:pPr>
            <a:endParaRPr lang="en-CA" sz="2800" dirty="0"/>
          </a:p>
          <a:p>
            <a:pPr marL="0" indent="0">
              <a:buNone/>
            </a:pPr>
            <a:endParaRPr lang="en-CA" sz="3200" dirty="0" smtClean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"/>
          <a:stretch/>
        </p:blipFill>
        <p:spPr>
          <a:xfrm>
            <a:off x="810000" y="2387600"/>
            <a:ext cx="6869856" cy="4267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668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Questions? Comments?</a:t>
            </a:r>
            <a:endParaRPr lang="en-CA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912018" y="5271795"/>
            <a:ext cx="10554574" cy="1399938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rmAutofit fontScale="85000" lnSpcReduction="2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3200" dirty="0" smtClean="0"/>
              <a:t>www.techsoupcanada.ca</a:t>
            </a:r>
          </a:p>
          <a:p>
            <a:r>
              <a:rPr lang="en-CA" sz="3200" dirty="0" smtClean="0"/>
              <a:t>@</a:t>
            </a:r>
            <a:r>
              <a:rPr lang="en-CA" sz="3200" dirty="0" err="1" smtClean="0"/>
              <a:t>techsoupcanada</a:t>
            </a:r>
            <a:endParaRPr lang="en-CA" sz="3200" dirty="0" smtClean="0"/>
          </a:p>
          <a:p>
            <a:r>
              <a:rPr lang="en-CA" sz="3200" dirty="0" smtClean="0"/>
              <a:t>facebook.com/</a:t>
            </a:r>
            <a:r>
              <a:rPr lang="en-CA" sz="3200" dirty="0" err="1" smtClean="0"/>
              <a:t>techsoupcanada</a:t>
            </a:r>
            <a:endParaRPr lang="en-CA" sz="3200" dirty="0" smtClean="0"/>
          </a:p>
        </p:txBody>
      </p:sp>
    </p:spTree>
    <p:extLst>
      <p:ext uri="{BB962C8B-B14F-4D97-AF65-F5344CB8AC3E}">
        <p14:creationId xmlns:p14="http://schemas.microsoft.com/office/powerpoint/2010/main" val="2195420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Resources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4109687"/>
          </a:xfrm>
        </p:spPr>
        <p:txBody>
          <a:bodyPr>
            <a:normAutofit/>
          </a:bodyPr>
          <a:lstStyle/>
          <a:p>
            <a:r>
              <a:rPr lang="en-CA" sz="2400" dirty="0" smtClean="0"/>
              <a:t>Tips for succeeding on Facebook</a:t>
            </a:r>
          </a:p>
          <a:p>
            <a:pPr lvl="1"/>
            <a:r>
              <a:rPr lang="en-CA" sz="2000" dirty="0"/>
              <a:t>http://blog.bufferapp.com/facebook-reach-strategies</a:t>
            </a:r>
          </a:p>
          <a:p>
            <a:r>
              <a:rPr lang="en-CA" sz="2400" dirty="0" smtClean="0"/>
              <a:t>Ideas for social media engagement</a:t>
            </a:r>
          </a:p>
          <a:p>
            <a:pPr lvl="1"/>
            <a:r>
              <a:rPr lang="en-CA" sz="2000" dirty="0" smtClean="0"/>
              <a:t>http</a:t>
            </a:r>
            <a:r>
              <a:rPr lang="en-CA" sz="2000" dirty="0"/>
              <a:t>://</a:t>
            </a:r>
            <a:r>
              <a:rPr lang="en-CA" sz="2000" dirty="0" smtClean="0"/>
              <a:t>www.bethkanter.org/squirrel-kiss</a:t>
            </a:r>
          </a:p>
          <a:p>
            <a:r>
              <a:rPr lang="en-CA" sz="2400" dirty="0" err="1" smtClean="0"/>
              <a:t>Idealware’s</a:t>
            </a:r>
            <a:r>
              <a:rPr lang="en-CA" sz="2400" dirty="0" smtClean="0"/>
              <a:t> Nonprofit Social Media </a:t>
            </a:r>
            <a:r>
              <a:rPr lang="en-CA" sz="2400" dirty="0"/>
              <a:t>Decision </a:t>
            </a:r>
            <a:r>
              <a:rPr lang="en-CA" sz="2400" dirty="0" smtClean="0"/>
              <a:t>Guide </a:t>
            </a:r>
          </a:p>
          <a:p>
            <a:pPr lvl="1"/>
            <a:r>
              <a:rPr lang="en-CA" sz="2000" dirty="0" smtClean="0"/>
              <a:t>http</a:t>
            </a:r>
            <a:r>
              <a:rPr lang="en-CA" sz="2000" dirty="0"/>
              <a:t>://</a:t>
            </a:r>
            <a:r>
              <a:rPr lang="en-CA" sz="2000" dirty="0" smtClean="0"/>
              <a:t>idealware.org/reports/nonprofit-social-media-decision-guide</a:t>
            </a:r>
          </a:p>
          <a:p>
            <a:r>
              <a:rPr lang="en-CA" sz="2400" dirty="0" err="1" smtClean="0"/>
              <a:t>Idealware’s</a:t>
            </a:r>
            <a:r>
              <a:rPr lang="en-CA" sz="2400" dirty="0" smtClean="0"/>
              <a:t> Nonprofit Social Media Policy Workbook</a:t>
            </a:r>
          </a:p>
          <a:p>
            <a:pPr lvl="1"/>
            <a:r>
              <a:rPr lang="en-CA" sz="2000" dirty="0"/>
              <a:t>http://www.idealware.org/reports/nonprofit-social-media-policy-workbook</a:t>
            </a:r>
          </a:p>
          <a:p>
            <a:pPr lvl="1"/>
            <a:endParaRPr lang="en-CA" sz="2000" dirty="0"/>
          </a:p>
        </p:txBody>
      </p:sp>
    </p:spTree>
    <p:extLst>
      <p:ext uri="{BB962C8B-B14F-4D97-AF65-F5344CB8AC3E}">
        <p14:creationId xmlns:p14="http://schemas.microsoft.com/office/powerpoint/2010/main" val="288079949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What is one next step you plan on taking after this webinar?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590252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0950" y="508028"/>
            <a:ext cx="10571998" cy="970450"/>
          </a:xfrm>
        </p:spPr>
        <p:txBody>
          <a:bodyPr/>
          <a:lstStyle/>
          <a:p>
            <a:r>
              <a:rPr lang="en-CA" dirty="0" smtClean="0"/>
              <a:t>About </a:t>
            </a:r>
            <a:r>
              <a:rPr lang="en-CA" dirty="0" err="1" smtClean="0"/>
              <a:t>TechSoup</a:t>
            </a:r>
            <a:r>
              <a:rPr lang="en-CA" dirty="0" smtClean="0"/>
              <a:t> Canada</a:t>
            </a:r>
            <a:endParaRPr lang="en-CA" dirty="0"/>
          </a:p>
        </p:txBody>
      </p:sp>
      <p:grpSp>
        <p:nvGrpSpPr>
          <p:cNvPr id="12" name="Group 11"/>
          <p:cNvGrpSpPr/>
          <p:nvPr/>
        </p:nvGrpSpPr>
        <p:grpSpPr>
          <a:xfrm>
            <a:off x="2057775" y="2185025"/>
            <a:ext cx="7353300" cy="3988594"/>
            <a:chOff x="4028698" y="2507455"/>
            <a:chExt cx="7353300" cy="3988594"/>
          </a:xfrm>
        </p:grpSpPr>
        <p:pic>
          <p:nvPicPr>
            <p:cNvPr id="9" name="Picture 6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648"/>
            <a:stretch/>
          </p:blipFill>
          <p:spPr bwMode="auto">
            <a:xfrm>
              <a:off x="4028698" y="2637004"/>
              <a:ext cx="7353300" cy="38590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Oval Callout 10"/>
            <p:cNvSpPr/>
            <p:nvPr/>
          </p:nvSpPr>
          <p:spPr>
            <a:xfrm>
              <a:off x="4028698" y="2507455"/>
              <a:ext cx="2705100" cy="1428751"/>
            </a:xfrm>
            <a:prstGeom prst="wedgeEllipseCallout">
              <a:avLst>
                <a:gd name="adj1" fmla="val 68488"/>
                <a:gd name="adj2" fmla="val 33257"/>
              </a:avLst>
            </a:prstGeom>
            <a:solidFill>
              <a:schemeClr val="tx1"/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CA">
                <a:solidFill>
                  <a:srgbClr val="FF0000"/>
                </a:solidFill>
              </a:endParaRPr>
            </a:p>
          </p:txBody>
        </p:sp>
        <p:sp>
          <p:nvSpPr>
            <p:cNvPr id="10" name="TextBox 7"/>
            <p:cNvSpPr txBox="1">
              <a:spLocks noChangeArrowheads="1"/>
            </p:cNvSpPr>
            <p:nvPr/>
          </p:nvSpPr>
          <p:spPr bwMode="auto">
            <a:xfrm>
              <a:off x="4028698" y="2798265"/>
              <a:ext cx="2705100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dirty="0">
                  <a:solidFill>
                    <a:schemeClr val="bg1"/>
                  </a:solidFill>
                  <a:latin typeface="+mn-lt"/>
                </a:rPr>
                <a:t>We help nonprofits use technology to </a:t>
              </a:r>
              <a:r>
                <a:rPr lang="en-US" altLang="en-US" sz="1800" b="1" dirty="0">
                  <a:solidFill>
                    <a:schemeClr val="bg1"/>
                  </a:solidFill>
                  <a:latin typeface="+mn-lt"/>
                </a:rPr>
                <a:t>achieve their full potential</a:t>
              </a:r>
              <a:r>
                <a:rPr lang="en-US" altLang="en-US" sz="1800" dirty="0">
                  <a:solidFill>
                    <a:schemeClr val="bg1"/>
                  </a:solidFill>
                  <a:latin typeface="+mn-lt"/>
                </a:rPr>
                <a:t>. </a:t>
              </a:r>
              <a:endParaRPr lang="en-CA" altLang="en-US" sz="1800" dirty="0">
                <a:solidFill>
                  <a:schemeClr val="bg1"/>
                </a:solidFill>
                <a:latin typeface="+mn-lt"/>
              </a:endParaRPr>
            </a:p>
          </p:txBody>
        </p:sp>
      </p:grp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123825" y="6182463"/>
            <a:ext cx="11150600" cy="52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1358" tIns="45679" rIns="91358" bIns="45679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tabLst>
                <a:tab pos="0" algn="l"/>
                <a:tab pos="401638" algn="l"/>
                <a:tab pos="806450" algn="l"/>
                <a:tab pos="1211263" algn="l"/>
                <a:tab pos="1614488" algn="l"/>
                <a:tab pos="2019300" algn="l"/>
                <a:tab pos="2424113" algn="l"/>
                <a:tab pos="2828925" algn="l"/>
                <a:tab pos="3232150" algn="l"/>
                <a:tab pos="3636963" algn="l"/>
                <a:tab pos="4041775" algn="l"/>
                <a:tab pos="4445000" algn="l"/>
                <a:tab pos="4849813" algn="l"/>
                <a:tab pos="5254625" algn="l"/>
                <a:tab pos="5657850" algn="l"/>
                <a:tab pos="6062663" algn="l"/>
                <a:tab pos="6467475" algn="l"/>
                <a:tab pos="6872288" algn="l"/>
                <a:tab pos="7275513" algn="l"/>
                <a:tab pos="7680325" algn="l"/>
                <a:tab pos="8085138" algn="l"/>
              </a:tabLst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tabLst>
                <a:tab pos="0" algn="l"/>
                <a:tab pos="401638" algn="l"/>
                <a:tab pos="806450" algn="l"/>
                <a:tab pos="1211263" algn="l"/>
                <a:tab pos="1614488" algn="l"/>
                <a:tab pos="2019300" algn="l"/>
                <a:tab pos="2424113" algn="l"/>
                <a:tab pos="2828925" algn="l"/>
                <a:tab pos="3232150" algn="l"/>
                <a:tab pos="3636963" algn="l"/>
                <a:tab pos="4041775" algn="l"/>
                <a:tab pos="4445000" algn="l"/>
                <a:tab pos="4849813" algn="l"/>
                <a:tab pos="5254625" algn="l"/>
                <a:tab pos="5657850" algn="l"/>
                <a:tab pos="6062663" algn="l"/>
                <a:tab pos="6467475" algn="l"/>
                <a:tab pos="6872288" algn="l"/>
                <a:tab pos="7275513" algn="l"/>
                <a:tab pos="7680325" algn="l"/>
                <a:tab pos="8085138" algn="l"/>
              </a:tabLst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tabLst>
                <a:tab pos="0" algn="l"/>
                <a:tab pos="401638" algn="l"/>
                <a:tab pos="806450" algn="l"/>
                <a:tab pos="1211263" algn="l"/>
                <a:tab pos="1614488" algn="l"/>
                <a:tab pos="2019300" algn="l"/>
                <a:tab pos="2424113" algn="l"/>
                <a:tab pos="2828925" algn="l"/>
                <a:tab pos="3232150" algn="l"/>
                <a:tab pos="3636963" algn="l"/>
                <a:tab pos="4041775" algn="l"/>
                <a:tab pos="4445000" algn="l"/>
                <a:tab pos="4849813" algn="l"/>
                <a:tab pos="5254625" algn="l"/>
                <a:tab pos="5657850" algn="l"/>
                <a:tab pos="6062663" algn="l"/>
                <a:tab pos="6467475" algn="l"/>
                <a:tab pos="6872288" algn="l"/>
                <a:tab pos="7275513" algn="l"/>
                <a:tab pos="7680325" algn="l"/>
                <a:tab pos="8085138" algn="l"/>
              </a:tabLs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tabLst>
                <a:tab pos="0" algn="l"/>
                <a:tab pos="401638" algn="l"/>
                <a:tab pos="806450" algn="l"/>
                <a:tab pos="1211263" algn="l"/>
                <a:tab pos="1614488" algn="l"/>
                <a:tab pos="2019300" algn="l"/>
                <a:tab pos="2424113" algn="l"/>
                <a:tab pos="2828925" algn="l"/>
                <a:tab pos="3232150" algn="l"/>
                <a:tab pos="3636963" algn="l"/>
                <a:tab pos="4041775" algn="l"/>
                <a:tab pos="4445000" algn="l"/>
                <a:tab pos="4849813" algn="l"/>
                <a:tab pos="5254625" algn="l"/>
                <a:tab pos="5657850" algn="l"/>
                <a:tab pos="6062663" algn="l"/>
                <a:tab pos="6467475" algn="l"/>
                <a:tab pos="6872288" algn="l"/>
                <a:tab pos="7275513" algn="l"/>
                <a:tab pos="7680325" algn="l"/>
                <a:tab pos="8085138" algn="l"/>
              </a:tabLs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tabLst>
                <a:tab pos="0" algn="l"/>
                <a:tab pos="401638" algn="l"/>
                <a:tab pos="806450" algn="l"/>
                <a:tab pos="1211263" algn="l"/>
                <a:tab pos="1614488" algn="l"/>
                <a:tab pos="2019300" algn="l"/>
                <a:tab pos="2424113" algn="l"/>
                <a:tab pos="2828925" algn="l"/>
                <a:tab pos="3232150" algn="l"/>
                <a:tab pos="3636963" algn="l"/>
                <a:tab pos="4041775" algn="l"/>
                <a:tab pos="4445000" algn="l"/>
                <a:tab pos="4849813" algn="l"/>
                <a:tab pos="5254625" algn="l"/>
                <a:tab pos="5657850" algn="l"/>
                <a:tab pos="6062663" algn="l"/>
                <a:tab pos="6467475" algn="l"/>
                <a:tab pos="6872288" algn="l"/>
                <a:tab pos="7275513" algn="l"/>
                <a:tab pos="7680325" algn="l"/>
                <a:tab pos="8085138" algn="l"/>
              </a:tabLst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tabLst>
                <a:tab pos="0" algn="l"/>
                <a:tab pos="401638" algn="l"/>
                <a:tab pos="806450" algn="l"/>
                <a:tab pos="1211263" algn="l"/>
                <a:tab pos="1614488" algn="l"/>
                <a:tab pos="2019300" algn="l"/>
                <a:tab pos="2424113" algn="l"/>
                <a:tab pos="2828925" algn="l"/>
                <a:tab pos="3232150" algn="l"/>
                <a:tab pos="3636963" algn="l"/>
                <a:tab pos="4041775" algn="l"/>
                <a:tab pos="4445000" algn="l"/>
                <a:tab pos="4849813" algn="l"/>
                <a:tab pos="5254625" algn="l"/>
                <a:tab pos="5657850" algn="l"/>
                <a:tab pos="6062663" algn="l"/>
                <a:tab pos="6467475" algn="l"/>
                <a:tab pos="6872288" algn="l"/>
                <a:tab pos="7275513" algn="l"/>
                <a:tab pos="7680325" algn="l"/>
                <a:tab pos="8085138" algn="l"/>
              </a:tabLst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tabLst>
                <a:tab pos="0" algn="l"/>
                <a:tab pos="401638" algn="l"/>
                <a:tab pos="806450" algn="l"/>
                <a:tab pos="1211263" algn="l"/>
                <a:tab pos="1614488" algn="l"/>
                <a:tab pos="2019300" algn="l"/>
                <a:tab pos="2424113" algn="l"/>
                <a:tab pos="2828925" algn="l"/>
                <a:tab pos="3232150" algn="l"/>
                <a:tab pos="3636963" algn="l"/>
                <a:tab pos="4041775" algn="l"/>
                <a:tab pos="4445000" algn="l"/>
                <a:tab pos="4849813" algn="l"/>
                <a:tab pos="5254625" algn="l"/>
                <a:tab pos="5657850" algn="l"/>
                <a:tab pos="6062663" algn="l"/>
                <a:tab pos="6467475" algn="l"/>
                <a:tab pos="6872288" algn="l"/>
                <a:tab pos="7275513" algn="l"/>
                <a:tab pos="7680325" algn="l"/>
                <a:tab pos="8085138" algn="l"/>
              </a:tabLst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tabLst>
                <a:tab pos="0" algn="l"/>
                <a:tab pos="401638" algn="l"/>
                <a:tab pos="806450" algn="l"/>
                <a:tab pos="1211263" algn="l"/>
                <a:tab pos="1614488" algn="l"/>
                <a:tab pos="2019300" algn="l"/>
                <a:tab pos="2424113" algn="l"/>
                <a:tab pos="2828925" algn="l"/>
                <a:tab pos="3232150" algn="l"/>
                <a:tab pos="3636963" algn="l"/>
                <a:tab pos="4041775" algn="l"/>
                <a:tab pos="4445000" algn="l"/>
                <a:tab pos="4849813" algn="l"/>
                <a:tab pos="5254625" algn="l"/>
                <a:tab pos="5657850" algn="l"/>
                <a:tab pos="6062663" algn="l"/>
                <a:tab pos="6467475" algn="l"/>
                <a:tab pos="6872288" algn="l"/>
                <a:tab pos="7275513" algn="l"/>
                <a:tab pos="7680325" algn="l"/>
                <a:tab pos="8085138" algn="l"/>
              </a:tabLst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tabLst>
                <a:tab pos="0" algn="l"/>
                <a:tab pos="401638" algn="l"/>
                <a:tab pos="806450" algn="l"/>
                <a:tab pos="1211263" algn="l"/>
                <a:tab pos="1614488" algn="l"/>
                <a:tab pos="2019300" algn="l"/>
                <a:tab pos="2424113" algn="l"/>
                <a:tab pos="2828925" algn="l"/>
                <a:tab pos="3232150" algn="l"/>
                <a:tab pos="3636963" algn="l"/>
                <a:tab pos="4041775" algn="l"/>
                <a:tab pos="4445000" algn="l"/>
                <a:tab pos="4849813" algn="l"/>
                <a:tab pos="5254625" algn="l"/>
                <a:tab pos="5657850" algn="l"/>
                <a:tab pos="6062663" algn="l"/>
                <a:tab pos="6467475" algn="l"/>
                <a:tab pos="6872288" algn="l"/>
                <a:tab pos="7275513" algn="l"/>
                <a:tab pos="7680325" algn="l"/>
                <a:tab pos="8085138" algn="l"/>
              </a:tabLst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 dirty="0" smtClean="0">
                <a:solidFill>
                  <a:srgbClr val="000000"/>
                </a:solidFill>
                <a:latin typeface="+mn-lt"/>
              </a:rPr>
              <a:t>Register your organization today, to be eligible to request over 300 products from 25 donor partners! </a:t>
            </a:r>
            <a:br>
              <a:rPr lang="en-US" altLang="en-US" sz="1400" b="1" dirty="0" smtClean="0">
                <a:solidFill>
                  <a:srgbClr val="000000"/>
                </a:solidFill>
                <a:latin typeface="+mn-lt"/>
              </a:rPr>
            </a:br>
            <a:r>
              <a:rPr lang="en-US" altLang="en-US" sz="1400" b="1" dirty="0" smtClean="0">
                <a:solidFill>
                  <a:srgbClr val="FF6600"/>
                </a:solidFill>
                <a:latin typeface="+mn-lt"/>
              </a:rPr>
              <a:t>www.TechSoupCanada.ca/getting_started</a:t>
            </a:r>
            <a:endParaRPr lang="en-US" altLang="en-US" sz="1400" b="1" dirty="0">
              <a:solidFill>
                <a:srgbClr val="FF66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04963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0950" y="508028"/>
            <a:ext cx="10571998" cy="970450"/>
          </a:xfrm>
        </p:spPr>
        <p:txBody>
          <a:bodyPr/>
          <a:lstStyle/>
          <a:p>
            <a:r>
              <a:rPr lang="en-CA" dirty="0" smtClean="0"/>
              <a:t>Technology Donations Program</a:t>
            </a:r>
            <a:endParaRPr lang="en-CA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358644" y="2388397"/>
            <a:ext cx="5499981" cy="272415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CA" sz="2400" b="1" dirty="0" smtClean="0">
                <a:solidFill>
                  <a:schemeClr val="bg1"/>
                </a:solidFill>
              </a:rPr>
              <a:t>Is </a:t>
            </a:r>
            <a:r>
              <a:rPr lang="en-CA" sz="2400" b="1" dirty="0">
                <a:solidFill>
                  <a:schemeClr val="bg1"/>
                </a:solidFill>
              </a:rPr>
              <a:t>my org eligible?</a:t>
            </a:r>
          </a:p>
          <a:p>
            <a:pPr marL="457200" indent="-457200">
              <a:buFont typeface="+mj-lt"/>
              <a:buAutoNum type="alphaLcParenR"/>
              <a:defRPr/>
            </a:pPr>
            <a:r>
              <a:rPr lang="en-CA" sz="2000" dirty="0" smtClean="0">
                <a:solidFill>
                  <a:schemeClr val="bg1"/>
                </a:solidFill>
              </a:rPr>
              <a:t>Does </a:t>
            </a:r>
            <a:r>
              <a:rPr lang="en-CA" sz="2000" dirty="0">
                <a:solidFill>
                  <a:schemeClr val="bg1"/>
                </a:solidFill>
              </a:rPr>
              <a:t>your business number end in RR0001?</a:t>
            </a:r>
          </a:p>
          <a:p>
            <a:pPr marL="457200" indent="-457200">
              <a:buFont typeface="+mj-lt"/>
              <a:buAutoNum type="alphaLcParenR"/>
              <a:defRPr/>
            </a:pPr>
            <a:r>
              <a:rPr lang="en-CA" sz="2000" dirty="0" smtClean="0">
                <a:solidFill>
                  <a:schemeClr val="bg1"/>
                </a:solidFill>
              </a:rPr>
              <a:t>Do </a:t>
            </a:r>
            <a:r>
              <a:rPr lang="en-CA" sz="2000" dirty="0">
                <a:solidFill>
                  <a:schemeClr val="bg1"/>
                </a:solidFill>
              </a:rPr>
              <a:t>you have a Letters Patent from Industry Canada?</a:t>
            </a:r>
          </a:p>
          <a:p>
            <a:pPr marL="457200" indent="-457200">
              <a:buFont typeface="+mj-lt"/>
              <a:buAutoNum type="alphaLcParenR"/>
              <a:defRPr/>
            </a:pPr>
            <a:r>
              <a:rPr lang="en-CA" sz="2000" dirty="0" smtClean="0">
                <a:solidFill>
                  <a:schemeClr val="bg1"/>
                </a:solidFill>
              </a:rPr>
              <a:t>Are </a:t>
            </a:r>
            <a:r>
              <a:rPr lang="en-CA" sz="2000" dirty="0">
                <a:solidFill>
                  <a:schemeClr val="bg1"/>
                </a:solidFill>
              </a:rPr>
              <a:t>you incorporated as a not-for-profit corporation with your province?</a:t>
            </a:r>
          </a:p>
          <a:p>
            <a:pPr marL="457200" indent="-457200">
              <a:buFont typeface="+mj-lt"/>
              <a:buAutoNum type="alphaLcParenR"/>
              <a:defRPr/>
            </a:pPr>
            <a:r>
              <a:rPr lang="en-CA" sz="2000" dirty="0" smtClean="0">
                <a:solidFill>
                  <a:schemeClr val="bg1"/>
                </a:solidFill>
              </a:rPr>
              <a:t>Are </a:t>
            </a:r>
            <a:r>
              <a:rPr lang="en-CA" sz="2000" dirty="0">
                <a:solidFill>
                  <a:schemeClr val="bg1"/>
                </a:solidFill>
              </a:rPr>
              <a:t>you a library?</a:t>
            </a:r>
          </a:p>
          <a:p>
            <a:pPr fontAlgn="base"/>
            <a:endParaRPr lang="en-CA" sz="2000" b="1" baseline="30000" dirty="0" smtClean="0">
              <a:solidFill>
                <a:schemeClr val="bg1"/>
              </a:solidFill>
            </a:endParaRPr>
          </a:p>
          <a:p>
            <a:pPr marL="0" indent="0" fontAlgn="base">
              <a:buNone/>
            </a:pPr>
            <a:endParaRPr lang="en-CA" sz="2000" b="1" dirty="0" smtClean="0">
              <a:solidFill>
                <a:schemeClr val="bg1"/>
              </a:solidFill>
            </a:endParaRPr>
          </a:p>
        </p:txBody>
      </p:sp>
      <p:sp>
        <p:nvSpPr>
          <p:cNvPr id="13" name="Content Placeholder 4"/>
          <p:cNvSpPr>
            <a:spLocks noGrp="1"/>
          </p:cNvSpPr>
          <p:nvPr>
            <p:ph sz="half" idx="4294967295"/>
          </p:nvPr>
        </p:nvSpPr>
        <p:spPr>
          <a:xfrm>
            <a:off x="600449" y="2343151"/>
            <a:ext cx="5705101" cy="660400"/>
          </a:xfrm>
          <a:prstGeom prst="rect">
            <a:avLst/>
          </a:prstGeom>
          <a:effectLst/>
        </p:spPr>
        <p:txBody>
          <a:bodyPr>
            <a:noAutofit/>
          </a:bodyPr>
          <a:lstStyle/>
          <a:p>
            <a:pPr marL="0" indent="0">
              <a:buNone/>
              <a:defRPr/>
            </a:pPr>
            <a:r>
              <a:rPr lang="en-CA" sz="2400" b="1" dirty="0" smtClean="0">
                <a:solidFill>
                  <a:schemeClr val="bg1"/>
                </a:solidFill>
              </a:rPr>
              <a:t>You may be eligible to get donations of…</a:t>
            </a:r>
            <a:endParaRPr lang="en-CA" sz="2400" b="1" dirty="0">
              <a:solidFill>
                <a:schemeClr val="bg1"/>
              </a:solidFill>
            </a:endParaRPr>
          </a:p>
        </p:txBody>
      </p:sp>
      <p:pic>
        <p:nvPicPr>
          <p:cNvPr id="16" name="Picture 4" descr="C:\Users\Tierney\Google Drive\Marketing\Images &amp; Photos\Product images\MS Photos\Office 2013\Office 20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05" b="22653"/>
          <a:stretch>
            <a:fillRect/>
          </a:stretch>
        </p:blipFill>
        <p:spPr bwMode="auto">
          <a:xfrm>
            <a:off x="1154113" y="3003551"/>
            <a:ext cx="2608262" cy="98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5" descr="C:\Users\Tierney\Google Drive\Marketing\Images &amp; Photos\Product images\Adobe\adobe_design_cs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0719" y="3033713"/>
            <a:ext cx="1498600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6" descr="C:\Users\Tierney\Google Drive\Marketing\Images &amp; Photos\Product images\Symantec\sym_nav_201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950" y="4343402"/>
            <a:ext cx="1209675" cy="172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9453" y="3992564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375" y="5265738"/>
            <a:ext cx="1895475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1639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0950" y="508028"/>
            <a:ext cx="10571998" cy="970450"/>
          </a:xfrm>
        </p:spPr>
        <p:txBody>
          <a:bodyPr/>
          <a:lstStyle/>
          <a:p>
            <a:r>
              <a:rPr lang="en-CA" dirty="0" smtClean="0"/>
              <a:t>We create and curate tech resources</a:t>
            </a:r>
            <a:endParaRPr lang="en-CA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207" y="2249234"/>
            <a:ext cx="3609600" cy="1776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950" y="2249234"/>
            <a:ext cx="3805300" cy="4175984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8451950" y="2249234"/>
            <a:ext cx="628275" cy="1789238"/>
            <a:chOff x="4593369" y="4831100"/>
            <a:chExt cx="628275" cy="1789238"/>
          </a:xfrm>
        </p:grpSpPr>
        <p:pic>
          <p:nvPicPr>
            <p:cNvPr id="2050" name="Picture 2" descr="https://g.twimg.com/Twitter_logo_blue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93369" y="4831100"/>
              <a:ext cx="628275" cy="5107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2" name="Picture 4" descr="http://www.underconsideration.com/brandnew/archives/facebook_logo_detail.gif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0115" y="5390971"/>
              <a:ext cx="554046" cy="5926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4" name="Picture 6" descr="http://textbookstop.files.wordpress.com/2011/05/rss_feed_icon_high_res.gif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93369" y="6059826"/>
              <a:ext cx="560792" cy="5605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058" name="Picture 10" descr="https://www.techsoupcanada.ca/sites/default/files/images/o365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208" y="4134174"/>
            <a:ext cx="5913692" cy="2291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Content Placeholder 4"/>
          <p:cNvSpPr>
            <a:spLocks noGrp="1"/>
          </p:cNvSpPr>
          <p:nvPr>
            <p:ph sz="half" idx="4294967295"/>
          </p:nvPr>
        </p:nvSpPr>
        <p:spPr>
          <a:xfrm>
            <a:off x="8993692" y="2182756"/>
            <a:ext cx="2109017" cy="660400"/>
          </a:xfrm>
          <a:prstGeom prst="rect">
            <a:avLst/>
          </a:prstGeom>
          <a:effectLst/>
        </p:spPr>
        <p:txBody>
          <a:bodyPr>
            <a:noAutofit/>
          </a:bodyPr>
          <a:lstStyle/>
          <a:p>
            <a:pPr marL="0" indent="0">
              <a:buNone/>
              <a:defRPr/>
            </a:pPr>
            <a:r>
              <a:rPr lang="en-CA" b="1" dirty="0" smtClean="0">
                <a:solidFill>
                  <a:srgbClr val="00B0F0"/>
                </a:solidFill>
              </a:rPr>
              <a:t>@</a:t>
            </a:r>
            <a:r>
              <a:rPr lang="en-CA" b="1" dirty="0" err="1" smtClean="0">
                <a:solidFill>
                  <a:srgbClr val="00B0F0"/>
                </a:solidFill>
              </a:rPr>
              <a:t>techsoupcanada</a:t>
            </a:r>
            <a:endParaRPr lang="en-CA" b="1" dirty="0" smtClean="0">
              <a:solidFill>
                <a:srgbClr val="00B0F0"/>
              </a:solidFill>
            </a:endParaRPr>
          </a:p>
        </p:txBody>
      </p:sp>
      <p:sp>
        <p:nvSpPr>
          <p:cNvPr id="23" name="Content Placeholder 4"/>
          <p:cNvSpPr>
            <a:spLocks noGrp="1"/>
          </p:cNvSpPr>
          <p:nvPr>
            <p:ph sz="half" idx="4294967295"/>
          </p:nvPr>
        </p:nvSpPr>
        <p:spPr>
          <a:xfrm>
            <a:off x="9012743" y="2760410"/>
            <a:ext cx="2235160" cy="660400"/>
          </a:xfrm>
          <a:prstGeom prst="rect">
            <a:avLst/>
          </a:prstGeom>
          <a:effectLst/>
        </p:spPr>
        <p:txBody>
          <a:bodyPr>
            <a:noAutofit/>
          </a:bodyPr>
          <a:lstStyle/>
          <a:p>
            <a:pPr marL="0" indent="0">
              <a:buNone/>
              <a:defRPr/>
            </a:pPr>
            <a:r>
              <a:rPr lang="en-CA" b="1" dirty="0" smtClean="0">
                <a:solidFill>
                  <a:srgbClr val="0070C0"/>
                </a:solidFill>
              </a:rPr>
              <a:t>facebook.com/</a:t>
            </a:r>
            <a:br>
              <a:rPr lang="en-CA" b="1" dirty="0" smtClean="0">
                <a:solidFill>
                  <a:srgbClr val="0070C0"/>
                </a:solidFill>
              </a:rPr>
            </a:br>
            <a:r>
              <a:rPr lang="en-CA" b="1" dirty="0" err="1" smtClean="0">
                <a:solidFill>
                  <a:srgbClr val="0070C0"/>
                </a:solidFill>
              </a:rPr>
              <a:t>techsoupcanada</a:t>
            </a:r>
            <a:endParaRPr lang="en-CA" b="1" dirty="0" smtClean="0">
              <a:solidFill>
                <a:srgbClr val="0070C0"/>
              </a:solidFill>
            </a:endParaRPr>
          </a:p>
        </p:txBody>
      </p:sp>
      <p:sp>
        <p:nvSpPr>
          <p:cNvPr id="24" name="Content Placeholder 4"/>
          <p:cNvSpPr>
            <a:spLocks noGrp="1"/>
          </p:cNvSpPr>
          <p:nvPr>
            <p:ph sz="half" idx="4294967295"/>
          </p:nvPr>
        </p:nvSpPr>
        <p:spPr>
          <a:xfrm>
            <a:off x="9012742" y="3420810"/>
            <a:ext cx="2446789" cy="660400"/>
          </a:xfrm>
          <a:prstGeom prst="rect">
            <a:avLst/>
          </a:prstGeom>
          <a:effectLst/>
        </p:spPr>
        <p:txBody>
          <a:bodyPr>
            <a:noAutofit/>
          </a:bodyPr>
          <a:lstStyle/>
          <a:p>
            <a:pPr marL="0" indent="0">
              <a:buNone/>
              <a:defRPr/>
            </a:pPr>
            <a:r>
              <a:rPr lang="en-CA" b="1" dirty="0" smtClean="0">
                <a:solidFill>
                  <a:schemeClr val="accent1">
                    <a:lumMod val="75000"/>
                  </a:schemeClr>
                </a:solidFill>
              </a:rPr>
              <a:t>feeds.feedburner.com/</a:t>
            </a:r>
            <a:br>
              <a:rPr lang="en-CA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CA" b="1" dirty="0" err="1" smtClean="0">
                <a:solidFill>
                  <a:schemeClr val="accent1">
                    <a:lumMod val="75000"/>
                  </a:schemeClr>
                </a:solidFill>
              </a:rPr>
              <a:t>techsoupcanada</a:t>
            </a:r>
            <a:endParaRPr lang="en-CA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9822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6"/>
          <p:cNvSpPr>
            <a:spLocks noGrp="1"/>
          </p:cNvSpPr>
          <p:nvPr>
            <p:ph sz="half" idx="1"/>
          </p:nvPr>
        </p:nvSpPr>
        <p:spPr>
          <a:xfrm>
            <a:off x="3890933" y="2891287"/>
            <a:ext cx="6659174" cy="1423142"/>
          </a:xfrm>
          <a:effectLst/>
        </p:spPr>
        <p:txBody>
          <a:bodyPr anchor="t">
            <a:normAutofit/>
          </a:bodyPr>
          <a:lstStyle/>
          <a:p>
            <a:pPr marL="0" indent="0">
              <a:buNone/>
              <a:defRPr/>
            </a:pPr>
            <a:r>
              <a:rPr lang="en-CA" sz="2800" b="1" dirty="0" smtClean="0">
                <a:solidFill>
                  <a:schemeClr val="bg1"/>
                </a:solidFill>
              </a:rPr>
              <a:t>Tierney Smith</a:t>
            </a:r>
            <a:r>
              <a:rPr lang="en-CA" sz="2400" b="1" dirty="0" smtClean="0">
                <a:solidFill>
                  <a:srgbClr val="00B0F0"/>
                </a:solidFill>
              </a:rPr>
              <a:t/>
            </a:r>
            <a:br>
              <a:rPr lang="en-CA" sz="2400" b="1" dirty="0" smtClean="0">
                <a:solidFill>
                  <a:srgbClr val="00B0F0"/>
                </a:solidFill>
              </a:rPr>
            </a:br>
            <a:r>
              <a:rPr lang="en-CA" sz="2400" dirty="0" smtClean="0">
                <a:solidFill>
                  <a:schemeClr val="bg1"/>
                </a:solidFill>
              </a:rPr>
              <a:t>Program Manager at TechSoup Canada</a:t>
            </a:r>
            <a:br>
              <a:rPr lang="en-CA" sz="2400" dirty="0" smtClean="0">
                <a:solidFill>
                  <a:schemeClr val="bg1"/>
                </a:solidFill>
              </a:rPr>
            </a:br>
            <a:r>
              <a:rPr lang="en-CA" sz="2400" b="1" dirty="0">
                <a:solidFill>
                  <a:srgbClr val="00B0F0"/>
                </a:solidFill>
              </a:rPr>
              <a:t> </a:t>
            </a:r>
            <a:r>
              <a:rPr lang="en-CA" sz="2400" b="1" dirty="0" smtClean="0">
                <a:solidFill>
                  <a:srgbClr val="00B0F0"/>
                </a:solidFill>
              </a:rPr>
              <a:t>    @TierneyS</a:t>
            </a:r>
            <a:endParaRPr lang="en-CA" sz="2400" dirty="0" smtClean="0">
              <a:solidFill>
                <a:schemeClr val="bg1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About Me</a:t>
            </a:r>
            <a:endParaRPr lang="en-CA" dirty="0"/>
          </a:p>
        </p:txBody>
      </p:sp>
      <p:pic>
        <p:nvPicPr>
          <p:cNvPr id="24" name="Picture 2" descr="https://g.twimg.com/Twitter_logo_blu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3838" y="3748937"/>
            <a:ext cx="321708" cy="261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751" y="2516302"/>
            <a:ext cx="2445576" cy="2445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290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Yellow Orang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Custom 1">
      <a:majorFont>
        <a:latin typeface="Century Gothic"/>
        <a:ea typeface=""/>
        <a:cs typeface=""/>
      </a:majorFont>
      <a:minorFont>
        <a:latin typeface="Franklin Gothic Book"/>
        <a:ea typeface=""/>
        <a:cs typeface="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Quotable" id="{39EC5628-30ED-4578-ACD8-9820EDB8E15A}" vid="{98D1675B-7325-48AD-994B-0DEF3379A98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3972</TotalTime>
  <Words>1938</Words>
  <Application>Microsoft Office PowerPoint</Application>
  <PresentationFormat>Custom</PresentationFormat>
  <Paragraphs>345</Paragraphs>
  <Slides>56</Slides>
  <Notes>33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58" baseType="lpstr">
      <vt:lpstr>Quotable</vt:lpstr>
      <vt:lpstr>Image</vt:lpstr>
      <vt:lpstr>PowerPoint Presentation</vt:lpstr>
      <vt:lpstr>Webinar Series for Arts Presenters</vt:lpstr>
      <vt:lpstr>Reminder</vt:lpstr>
      <vt:lpstr>Webinar tips</vt:lpstr>
      <vt:lpstr>Digital Marketing 101   Being social with social media May 15, 2014</vt:lpstr>
      <vt:lpstr>About TechSoup Canada</vt:lpstr>
      <vt:lpstr>Technology Donations Program</vt:lpstr>
      <vt:lpstr>We create and curate tech resources</vt:lpstr>
      <vt:lpstr>About Me</vt:lpstr>
      <vt:lpstr>Agenda</vt:lpstr>
      <vt:lpstr>Understanding Social Media</vt:lpstr>
      <vt:lpstr>What are your goal(s) for social media?</vt:lpstr>
      <vt:lpstr>Why is Social Media important?</vt:lpstr>
      <vt:lpstr>Before you adopt, understand the tool</vt:lpstr>
      <vt:lpstr>Social Media is …</vt:lpstr>
      <vt:lpstr>Social Media can be a lot of things</vt:lpstr>
      <vt:lpstr>Examples</vt:lpstr>
      <vt:lpstr>Quick Reminders</vt:lpstr>
      <vt:lpstr>Selecting Social Media Channels</vt:lpstr>
      <vt:lpstr>What social media channels do you have a presence on?</vt:lpstr>
      <vt:lpstr>Understand Your Channels &amp; Tools</vt:lpstr>
      <vt:lpstr>Who’s using social media?</vt:lpstr>
      <vt:lpstr>With Facebook in the lead …</vt:lpstr>
      <vt:lpstr>Who’s online*?</vt:lpstr>
      <vt:lpstr>Guidelines &amp; Best Practices Facebook</vt:lpstr>
      <vt:lpstr>Guidelines &amp; Best Practices Twitter</vt:lpstr>
      <vt:lpstr>Guidelines &amp; Best Practices LinkedIn</vt:lpstr>
      <vt:lpstr>Guidelines &amp; Best Practices Tumblr</vt:lpstr>
      <vt:lpstr>Guidelines &amp; Best Practices Pinterest</vt:lpstr>
      <vt:lpstr>Using Social Media</vt:lpstr>
      <vt:lpstr>How to get followers &amp; engagement?</vt:lpstr>
      <vt:lpstr>Puppets Up! Examples</vt:lpstr>
      <vt:lpstr>If you were a fan of your own organization, what would it take to engage you?</vt:lpstr>
      <vt:lpstr>PowerPoint Presentation</vt:lpstr>
      <vt:lpstr>PowerPoint Presentation</vt:lpstr>
      <vt:lpstr>Ideas for creating and curating content</vt:lpstr>
      <vt:lpstr>PowerPoint Presentation</vt:lpstr>
      <vt:lpstr>PowerPoint Presentation</vt:lpstr>
      <vt:lpstr>Share one idea for content you could post on social media.</vt:lpstr>
      <vt:lpstr>Measure &amp; Evaluate Social Media</vt:lpstr>
      <vt:lpstr>Why measure?</vt:lpstr>
      <vt:lpstr>How do you measure success?</vt:lpstr>
      <vt:lpstr>Example Metrics</vt:lpstr>
      <vt:lpstr>Facts about measurement tools</vt:lpstr>
      <vt:lpstr>Let’s put this into practice</vt:lpstr>
      <vt:lpstr>TechSoup Canada’s 5 Year Anniversary</vt:lpstr>
      <vt:lpstr>Benchmark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TechSoup Canada’s  5 Year Anniversary Campaign Results</vt:lpstr>
      <vt:lpstr>Questions? Comments?</vt:lpstr>
      <vt:lpstr>Resources</vt:lpstr>
      <vt:lpstr>What is one next step you plan on taking after this webinar?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Joyce Hsu</dc:creator>
  <cp:lastModifiedBy>User</cp:lastModifiedBy>
  <cp:revision>491</cp:revision>
  <dcterms:created xsi:type="dcterms:W3CDTF">2014-01-09T19:45:07Z</dcterms:created>
  <dcterms:modified xsi:type="dcterms:W3CDTF">2014-05-14T14:18:14Z</dcterms:modified>
</cp:coreProperties>
</file>