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37"/>
  </p:notesMasterIdLst>
  <p:sldIdLst>
    <p:sldId id="400" r:id="rId2"/>
    <p:sldId id="401" r:id="rId3"/>
    <p:sldId id="402" r:id="rId4"/>
    <p:sldId id="403" r:id="rId5"/>
    <p:sldId id="317" r:id="rId6"/>
    <p:sldId id="339" r:id="rId7"/>
    <p:sldId id="340" r:id="rId8"/>
    <p:sldId id="316" r:id="rId9"/>
    <p:sldId id="389" r:id="rId10"/>
    <p:sldId id="341" r:id="rId11"/>
    <p:sldId id="426" r:id="rId12"/>
    <p:sldId id="409" r:id="rId13"/>
    <p:sldId id="408" r:id="rId14"/>
    <p:sldId id="414" r:id="rId15"/>
    <p:sldId id="410" r:id="rId16"/>
    <p:sldId id="413" r:id="rId17"/>
    <p:sldId id="430" r:id="rId18"/>
    <p:sldId id="429" r:id="rId19"/>
    <p:sldId id="436" r:id="rId20"/>
    <p:sldId id="435" r:id="rId21"/>
    <p:sldId id="415" r:id="rId22"/>
    <p:sldId id="425" r:id="rId23"/>
    <p:sldId id="416" r:id="rId24"/>
    <p:sldId id="418" r:id="rId25"/>
    <p:sldId id="419" r:id="rId26"/>
    <p:sldId id="417" r:id="rId27"/>
    <p:sldId id="421" r:id="rId28"/>
    <p:sldId id="431" r:id="rId29"/>
    <p:sldId id="432" r:id="rId30"/>
    <p:sldId id="422" r:id="rId31"/>
    <p:sldId id="423" r:id="rId32"/>
    <p:sldId id="433" r:id="rId33"/>
    <p:sldId id="434" r:id="rId34"/>
    <p:sldId id="407" r:id="rId35"/>
    <p:sldId id="27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1C6"/>
    <a:srgbClr val="FF9900"/>
    <a:srgbClr val="3B579D"/>
    <a:srgbClr val="FF9933"/>
    <a:srgbClr val="FF6600"/>
    <a:srgbClr val="D7A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86651" autoAdjust="0"/>
  </p:normalViewPr>
  <p:slideViewPr>
    <p:cSldViewPr snapToGrid="0">
      <p:cViewPr varScale="1">
        <p:scale>
          <a:sx n="76" d="100"/>
          <a:sy n="76" d="100"/>
        </p:scale>
        <p:origin x="-1616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8679-55CE-3447-A299-308F487E3293}" type="datetimeFigureOut">
              <a:rPr lang="en-US" smtClean="0"/>
              <a:t>2014-05-27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45DE-D239-AC41-94B1-E6E07480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5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6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7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6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5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</a:t>
            </a:r>
          </a:p>
          <a:p>
            <a:r>
              <a:rPr lang="en-CA" dirty="0" smtClean="0"/>
              <a:t>Multi-channel!!!!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2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0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845DE-D239-AC41-94B1-E6E074802D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6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9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3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7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6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8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7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5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2014-05-27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39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gif"/><Relationship Id="rId6" Type="http://schemas.openxmlformats.org/officeDocument/2006/relationships/image" Target="../media/image19.gif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524000"/>
            <a:ext cx="939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8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14" name="Content Placeholder 6"/>
          <p:cNvSpPr>
            <a:spLocks noGrp="1"/>
          </p:cNvSpPr>
          <p:nvPr>
            <p:ph sz="half" idx="1"/>
          </p:nvPr>
        </p:nvSpPr>
        <p:spPr>
          <a:xfrm>
            <a:off x="818713" y="2648197"/>
            <a:ext cx="10443336" cy="3864570"/>
          </a:xfrm>
          <a:effectLst/>
        </p:spPr>
        <p:txBody>
          <a:bodyPr anchor="t">
            <a:norm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Email marketing best practices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Email management systems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Taking it to the next level</a:t>
            </a:r>
          </a:p>
          <a:p>
            <a:r>
              <a:rPr lang="en-CA" sz="3600" dirty="0" smtClean="0">
                <a:solidFill>
                  <a:schemeClr val="bg1"/>
                </a:solidFill>
              </a:rPr>
              <a:t>Canadian Anti-Spam Legislation</a:t>
            </a:r>
          </a:p>
        </p:txBody>
      </p:sp>
    </p:spTree>
    <p:extLst>
      <p:ext uri="{BB962C8B-B14F-4D97-AF65-F5344CB8AC3E}">
        <p14:creationId xmlns:p14="http://schemas.microsoft.com/office/powerpoint/2010/main" val="124633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3979" y="2875002"/>
            <a:ext cx="5404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 smtClean="0"/>
              <a:t>Is email dead?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156488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Email Marketing Best Practices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50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Anatomy of </a:t>
            </a:r>
            <a:br>
              <a:rPr lang="en-CA" sz="3600" dirty="0" smtClean="0"/>
            </a:br>
            <a:r>
              <a:rPr lang="en-CA" sz="3600" dirty="0" smtClean="0"/>
              <a:t>a Killer Email</a:t>
            </a:r>
            <a:endParaRPr lang="en-CA" sz="36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39801" y="2362200"/>
            <a:ext cx="5746749" cy="40195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Targeted recipient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Recognizable Sender (better if it’s from an actual person)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Clear and compelling subject line (under 50 characters)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Branded email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Valuable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Clear call-to-action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Company info &amp; unsubscribe links/email preference</a:t>
            </a:r>
            <a:endParaRPr lang="en-CA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962775" y="369888"/>
            <a:ext cx="4657725" cy="6287566"/>
            <a:chOff x="6962775" y="446088"/>
            <a:chExt cx="4657725" cy="628756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775" y="446088"/>
              <a:ext cx="4657725" cy="628756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7067550" y="579011"/>
              <a:ext cx="3557059" cy="828675"/>
              <a:chOff x="7019925" y="483761"/>
              <a:chExt cx="3557059" cy="828675"/>
            </a:xfrm>
          </p:grpSpPr>
          <p:sp>
            <p:nvSpPr>
              <p:cNvPr id="18" name="Content Placeholder 5"/>
              <p:cNvSpPr txBox="1">
                <a:spLocks/>
              </p:cNvSpPr>
              <p:nvPr/>
            </p:nvSpPr>
            <p:spPr>
              <a:xfrm>
                <a:off x="7029451" y="1064786"/>
                <a:ext cx="3547533" cy="24765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 smtClean="0">
                    <a:solidFill>
                      <a:schemeClr val="bg1"/>
                    </a:solidFill>
                  </a:rPr>
                  <a:t>Subject: 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Experience the Works of Manet</a:t>
                </a:r>
                <a:endParaRPr lang="en-CA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Content Placeholder 5"/>
              <p:cNvSpPr txBox="1">
                <a:spLocks/>
              </p:cNvSpPr>
              <p:nvPr/>
            </p:nvSpPr>
            <p:spPr>
              <a:xfrm>
                <a:off x="7019925" y="759986"/>
                <a:ext cx="3547533" cy="24765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 smtClean="0">
                    <a:solidFill>
                      <a:schemeClr val="bg1"/>
                    </a:solidFill>
                  </a:rPr>
                  <a:t>From: 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Susan Curator, Square Gallery</a:t>
                </a:r>
                <a:endParaRPr lang="en-CA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Content Placeholder 5"/>
              <p:cNvSpPr txBox="1">
                <a:spLocks/>
              </p:cNvSpPr>
              <p:nvPr/>
            </p:nvSpPr>
            <p:spPr>
              <a:xfrm>
                <a:off x="7029451" y="483761"/>
                <a:ext cx="3547533" cy="24765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 smtClean="0">
                    <a:solidFill>
                      <a:schemeClr val="bg1"/>
                    </a:solidFill>
                  </a:rPr>
                  <a:t>To: </a:t>
                </a:r>
                <a:r>
                  <a:rPr lang="en-CA" dirty="0" smtClean="0">
                    <a:solidFill>
                      <a:schemeClr val="bg1"/>
                    </a:solidFill>
                  </a:rPr>
                  <a:t> John Doe, Art College</a:t>
                </a:r>
                <a:endParaRPr lang="en-CA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673214" y="181816"/>
            <a:ext cx="5223511" cy="6290852"/>
            <a:chOff x="6673214" y="238966"/>
            <a:chExt cx="5223511" cy="6290852"/>
          </a:xfrm>
        </p:grpSpPr>
        <p:sp>
          <p:nvSpPr>
            <p:cNvPr id="26" name="Oval 25"/>
            <p:cNvSpPr/>
            <p:nvPr/>
          </p:nvSpPr>
          <p:spPr>
            <a:xfrm>
              <a:off x="11498578" y="1666337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4</a:t>
              </a:r>
              <a:endParaRPr lang="en-CA" sz="2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673214" y="238966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1</a:t>
              </a:r>
              <a:endParaRPr lang="en-CA" sz="2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675014" y="1112411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673214" y="676164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11299504" y="3570821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5</a:t>
              </a:r>
              <a:endParaRPr lang="en-CA" sz="2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0708954" y="4856696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6</a:t>
              </a:r>
              <a:endParaRPr lang="en-CA" sz="2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763701" y="6131671"/>
              <a:ext cx="398147" cy="3981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94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Good Email Is …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85388" y="2571750"/>
            <a:ext cx="5924988" cy="356939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000" dirty="0" smtClean="0"/>
              <a:t>… </a:t>
            </a:r>
            <a:r>
              <a:rPr lang="en-CA" sz="2000" b="1" dirty="0" smtClean="0"/>
              <a:t>by</a:t>
            </a:r>
            <a:r>
              <a:rPr lang="en-CA" sz="2000" dirty="0" smtClean="0"/>
              <a:t>, </a:t>
            </a:r>
            <a:r>
              <a:rPr lang="en-CA" sz="2000" b="1" dirty="0" smtClean="0"/>
              <a:t>for</a:t>
            </a:r>
            <a:r>
              <a:rPr lang="en-CA" sz="2000" dirty="0" smtClean="0"/>
              <a:t> and </a:t>
            </a:r>
            <a:r>
              <a:rPr lang="en-CA" sz="2000" b="1" dirty="0" smtClean="0"/>
              <a:t>about</a:t>
            </a:r>
            <a:r>
              <a:rPr lang="en-CA" sz="2000" dirty="0" smtClean="0"/>
              <a:t> </a:t>
            </a:r>
            <a:r>
              <a:rPr lang="en-CA" sz="2000" b="1" dirty="0" smtClean="0"/>
              <a:t>people</a:t>
            </a:r>
            <a:r>
              <a:rPr lang="en-CA" sz="2000" dirty="0" smtClean="0"/>
              <a:t> (not robots)</a:t>
            </a:r>
          </a:p>
          <a:p>
            <a:r>
              <a:rPr lang="en-CA" sz="2000" dirty="0" smtClean="0"/>
              <a:t>Keep it conversational</a:t>
            </a:r>
          </a:p>
          <a:p>
            <a:r>
              <a:rPr lang="en-CA" sz="2000" dirty="0" smtClean="0"/>
              <a:t>Read your email aloud to check tone/language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000" b="1" dirty="0" smtClean="0"/>
              <a:t>… based on what you know about the recipient</a:t>
            </a:r>
          </a:p>
          <a:p>
            <a:r>
              <a:rPr lang="en-CA" sz="2000" dirty="0" smtClean="0"/>
              <a:t>Segment your list based on language, how the email was acquired, previous action taken, etc.</a:t>
            </a:r>
            <a:endParaRPr lang="en-CA" sz="2000" b="1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85388" y="5913344"/>
            <a:ext cx="11001709" cy="45559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Credit: 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Eric </a:t>
            </a:r>
            <a:r>
              <a:rPr lang="en-CA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Squair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http://eric.squair.ca/2013/05/08/measuring-engaging-your-email-list/</a:t>
            </a:r>
            <a:endParaRPr lang="en-CA" sz="1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2571750"/>
            <a:ext cx="49244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5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Get Sign-ups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85388" y="2222287"/>
            <a:ext cx="4515288" cy="3918857"/>
          </a:xfrm>
        </p:spPr>
        <p:txBody>
          <a:bodyPr anchor="t"/>
          <a:lstStyle/>
          <a:p>
            <a:pPr marL="0" indent="0">
              <a:buNone/>
            </a:pPr>
            <a:r>
              <a:rPr lang="en-CA" sz="2400" dirty="0" smtClean="0"/>
              <a:t>Offer people something they value</a:t>
            </a:r>
          </a:p>
          <a:p>
            <a:r>
              <a:rPr lang="en-CA" dirty="0" smtClean="0"/>
              <a:t>Figure out what you can offer that will be of value to your readers</a:t>
            </a:r>
          </a:p>
          <a:p>
            <a:r>
              <a:rPr lang="en-CA" dirty="0" smtClean="0"/>
              <a:t>What is your superpower?</a:t>
            </a:r>
          </a:p>
          <a:p>
            <a:r>
              <a:rPr lang="en-CA" dirty="0" smtClean="0"/>
              <a:t>What can your organization offer that no one else can?</a:t>
            </a:r>
          </a:p>
          <a:p>
            <a:r>
              <a:rPr lang="en-CA" dirty="0" smtClean="0"/>
              <a:t>What can you tell people, teach people, connect people with that no one else can?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/>
          <a:stretch/>
        </p:blipFill>
        <p:spPr>
          <a:xfrm>
            <a:off x="5680735" y="2222287"/>
            <a:ext cx="6019800" cy="440055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72003" y="6141144"/>
            <a:ext cx="11077097" cy="45559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Credit: 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Eric </a:t>
            </a:r>
            <a:r>
              <a:rPr lang="en-CA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Squair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http://eric.squair.ca/2013/05/08/measuring-engaging-your-email-list/</a:t>
            </a:r>
            <a:endParaRPr lang="en-CA" sz="1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9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Get Sign-ups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85387" y="2222287"/>
            <a:ext cx="6424959" cy="4188038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dirty="0" smtClean="0"/>
              <a:t>Email signup forms</a:t>
            </a:r>
          </a:p>
          <a:p>
            <a:r>
              <a:rPr lang="en-CA" sz="2200" dirty="0" smtClean="0"/>
              <a:t>Simply asking people may not work – you need to sell them on it!</a:t>
            </a:r>
          </a:p>
          <a:p>
            <a:r>
              <a:rPr lang="en-CA" sz="2200" dirty="0" smtClean="0"/>
              <a:t>Establish credibility and trust (</a:t>
            </a:r>
            <a:r>
              <a:rPr lang="en-CA" sz="2200" dirty="0" err="1" smtClean="0"/>
              <a:t>ie</a:t>
            </a:r>
            <a:r>
              <a:rPr lang="en-CA" sz="2200" dirty="0" smtClean="0"/>
              <a:t>., mention email frequency), give them a sense of what they will be getting</a:t>
            </a:r>
          </a:p>
          <a:p>
            <a:r>
              <a:rPr lang="en-CA" sz="2200" dirty="0" smtClean="0"/>
              <a:t>Best to collect email, first name and postal code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Example from Ottawa Little Theatre: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Gives people a sense of they they’ll be getting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Brief newsletter description 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Focused call-to-action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23730" y="2672003"/>
            <a:ext cx="3675784" cy="3019425"/>
            <a:chOff x="8283263" y="2475437"/>
            <a:chExt cx="3675784" cy="30194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" r="64222"/>
            <a:stretch/>
          </p:blipFill>
          <p:spPr>
            <a:xfrm>
              <a:off x="8592199" y="2475437"/>
              <a:ext cx="3366848" cy="301942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283263" y="2772504"/>
              <a:ext cx="3098735" cy="1941949"/>
              <a:chOff x="8283263" y="2829654"/>
              <a:chExt cx="3098735" cy="194194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8283263" y="2829654"/>
                <a:ext cx="398147" cy="3981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 smtClean="0"/>
                  <a:t>1</a:t>
                </a:r>
                <a:endParaRPr lang="en-CA" sz="2000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616598" y="4373456"/>
                <a:ext cx="398147" cy="3981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3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983851" y="2971689"/>
                <a:ext cx="398147" cy="3981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2</a:t>
                </a:r>
              </a:p>
            </p:txBody>
          </p:sp>
        </p:grpSp>
      </p:grp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72003" y="6141144"/>
            <a:ext cx="11077097" cy="455599"/>
          </a:xfrm>
        </p:spPr>
        <p:txBody>
          <a:bodyPr anchor="t">
            <a:noAutofit/>
          </a:bodyPr>
          <a:lstStyle/>
          <a:p>
            <a:pPr marL="0" indent="0" algn="r">
              <a:buNone/>
            </a:pP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Credit: Eric </a:t>
            </a:r>
            <a:r>
              <a:rPr lang="en-CA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Squair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http://eric.squair.ca/2013/05/08/measuring-engaging-your-email-list/</a:t>
            </a:r>
          </a:p>
        </p:txBody>
      </p:sp>
    </p:spTree>
    <p:extLst>
      <p:ext uri="{BB962C8B-B14F-4D97-AF65-F5344CB8AC3E}">
        <p14:creationId xmlns:p14="http://schemas.microsoft.com/office/powerpoint/2010/main" val="43373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820150" cy="970450"/>
          </a:xfrm>
        </p:spPr>
        <p:txBody>
          <a:bodyPr/>
          <a:lstStyle/>
          <a:p>
            <a:r>
              <a:rPr lang="en-CA" dirty="0" smtClean="0"/>
              <a:t>Do people read my emails?</a:t>
            </a:r>
            <a:endParaRPr lang="en-CA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cAlwMBIgACEQEDEQH/xAAcAAEAAgMBAQEAAAAAAAAAAAAABQYBBAcDAgj/xAA+EAABAwMBBQQHBwMDBQEAAAABAAIDBAURIQYSMUFREyJhcQcUMoGRodEVI0JSYrHBQ3KyouHwJjM1gpIk/8QAGgEAAgMBAQAAAAAAAAAAAAAAAAQBAgMFBv/EACURAAICAgIBBAIDAAAAAAAAAAABAgMRMRIhBBMiQVEFYTKBof/aAAwDAQACEQMRAD8A7iiIgAiIgAiIgAi8Kqrgo6d1RVTRwws1c+R2AFQr16TI+1dT2GjNW8f1nkhvuHE/JBODoeVlccm2p2ulcZPXI4GgZ3GsaB+ytdp2pudubANqI4fVpx3a6E92MnUB45A9eCib9PHPrOiIYnni84LwsE4UVeNorXZqds9dVMaHjMbGnedIPAc/NUe4bc3q4RPmtVLDbaBuf/2Vrw0EdcnT3DKMkpHTcpkL8+3Da+pjfvv2wnmk6Uzpd35ANVg2K9J0vrTKa71IqadxwZnDEkXQnqOqO1tBhfDOxovljg5ocCCDqCF9KSAiIgAiIgAiIgAiIgAoLanaei2cpe0qXb87x91A32nePgPFa+2e1VPs7RgM3Za6UHsYc/6j4fuuXRwVFdVuuV2kdNUya4cdB08vLkr11ytlxiZ22xqjykelxrLptPUCpu0xZTAkxQN0AHgP5OqzMyajoZDagxlQxu9DvDILhqM54raXnNNHCzekdgcV1qvFhCLRxrfLssln/CU2b2gtm1dHJBU0jY7nCwiakPdJOOLDzH7c16NvME1K222mI1c1I5sNbQ1g3JGw4wXOLtNNDnUFc8LIblXC6U1QbfS0MgdJdQcY6MYPxvPIfFau1+2tbtC59PBvU1v0G4Dh82OBkI4+XALz9v41erjlmK/eju1eV7OTjhslr7tBYbPWTNscRuVU07sc1SS6CDwaPx48dFTbtdrheJ+1udVJUOB7od7Lf7WjQe5aQHRE9CuMFhGUpuWwvWleY6mN7dDvD368F5eC27XTuqa+GNjd47wOOpzp88K0tdkR2fqDYWd9TslbJZSS/st0k88Egfsp5R9hofsyzUVFzgha0+eNfmpBKo2YREUgEREAEREAFDbUX+DZ+1Pq5gHyHuwxZwXv+nMqUqJ46aF80zwyKNpc5zuAAXEb3eHbT341dRltHCS2CM8hnTPidCVMYSnJRjtlZTjCLlLSPiL1m6Vr7tdHmWaV280O4Dpp06Bb6wMcsLxrKmOkgdLK4AAZ1XcqqjVHijg3XSunlnzXVsNFA6WV4aGjJJ5KnTVcl9fNUVc76WzUxHbvHtSHiGNHN56cBxK1K2sl2grnNMpgooT2kkhHsM/MRzceAHU+ZWtUTyXR8UFHGYaCm0gicfYB4ucebzzKV8i/PtWh/wAbxePulszcK6e8PigpYPV6Cny2mpWu7kQPMn8TzzcdV8RWl/F8jBjlgn6KQpqOOmA3cucPxFbLGPlfuxtLndAMlcudz+DqRpXyaraKnAGYY8jnhej6aB+N+NrscDzCmaK0yOcH1Q7Nn5c6lb32XTDOWZz0JGiWd/exhUtrRTKy2se0ugG4/wDKOB+ivPoZ2XNbc/tKoj+5pSHa8N/i0e7ifctd9opHNw1jm6cQ4n91avRvfZLZcPsCuc3sJnE07wMYceXv/dawv5riZ2U8fcdUAWVgLK1MAiIgAiIgAiLznkZDC+WR26yNpc4nkAEAc99K98c2OKx0jz2k2JJ906hvJvvOvuVEijEbA0cAF9VVY673isucucyyEtB5DgPlhZXV/H04j6j2zk/kLsy9JaRsU1SY8MkyWcsclTdprs+5VfqdPkxg4OD7bvoPqpPaO4+pUgjiOJ5cgfpHMqn0+853ZxDvv7ox05q3lW49qI8OnPvl/RutYagCipnYgY7emlH9V3XyHAD3qWhiZCwRxNw0fNfNLTspoQwDXi49Spiz0Ink7aUZYw6DkSuHdbk7tVeDFvtbpw2SfLIzwA4lTcMEUDN2FgaPALao6WWsqo6aBuXvOB4eKu1LaKC3RNa2Jk84GssozjyCScnLsbSUOvkoOR1CyugPjppu66GN/wD6DC+G2+jY4ObSwh3UMCoX5fZWbNZjVkTVTXNp/DQv8vqtnaawU5oPXbYx1PWUf3rCx2d7GvuOmQfBWbGmAMBeZgYRncxkY8/NWUsPopJZ2SOxt5N92epq2THbaslA/MDj56H3qcVA9EBLbPXwZ0jqsAdO6Por+ulF5WTnyWGERFJAREQAVd9INSaXZG4uacF8fZ//AEcKxKv7eUElx2WrYYWl0jW9o1o4u3TnCh6Jjs41Rt3aZnjqvYkAEk4A4rwopBJC1udQF5Xd0hoZYonASyDdBJxgHj8l3q7IRoUlrB5+2uc/IcGu2ym3asdXV8su8SzO6zyHD6rdsVNgOqXj9LP5W1S7LySs3g2Z4xxGGj5qR+z5qOIMML2sYMZx9Fw7vIjPTPQU+O4JZR5FvRWmkp+wpYowMYaM+aq44jzVzbwHkufc+kP1JZZYdi4QwVdWRl7QI2npnU/wpmoaZHNjBxvHJKidkp27tRTHiSHjx0wp/dWL7RbTyeOGRADIaOQzhZaQ4ZaQR4KNrLfXXCrfmrdRUbMBghAMsnUknRo+a26C3Gic4NramdhHszlrsHqDgFGCG8m02NzjooCxsvMO0N0jucM/qcj3PppHjujB0APLII08FYrhPLQW19TT0U1XLkfdQ438Z4jPRBFWTOpXRERROdvTtlHeLd3gOhzj4K6RRy7Kr6OrjSWy6Xe21tRHTzSVJMTZTu73HQE+5dMHBVO97JWq8tJqYS2cjSeM4cPPkfeq7TXS8bCVkVLd5HV1mldux1HOP6HwPuTldixhi045eUdORa1vraa40sdVRTNmhkHdc06FbK2MgiIgAsELKwUAc3292KgjinvVqeymfHmSeLg13UjofDmqTaKMVBNXUd7JwxpGi6n6UHvZsbWbme8+JrvIvGVz+hAbRQgaDsx+yW8iclHin0M+PCMpcmuzeoqOetl7KnZkjiToGptLbZbVaH1D52EvcI2hueJ/2yrRsxTgWkSsGXPe7f8AccBQ3pJifJZ45CSGQvDj4kkNH7n4JWMfcMyl1hHNeKstoqvWKc7574OMeGAq0tm31JpagP8Aw4IITFkcoyhLiy4U08lNOyeF2HtOQrbb7zS1jQHv7Ofm12mfJUinnZUQtljPdcPh4Kw2SwGt3ZqvIhdq1g4u8T0Sq+jeWMZLVHG6Q4aNOa24qdkfiVmmp4qWFsVOwMjaNGheq0UcCzk2BhY8lleT52MOOJ6BWyVS+j0Ogyom9TUb6OYV4iNE1pMvajIK1rlfYYZxSs36mrd7FJTDfefPoPErVuWzdTc7LVz3p7WT9kTT00Lu5AeIJP4nePDopUZS1onKjvZpeiSRxkvLIA8UAla6He5E72nw3V0VUL0V3Wi+wY7e6aCOrbK/7veAc8HUHHPp7lfAnI6F5/yMoiKxUIiIAi9pbZ9sWOsoBjelj7meG8NR8wFx60THsnUk7THPTkscx3HT/mF3VUrbHYdt2nNytUjaa4Ad7TDZfPofFZW180a1WcGQ1gvhtbnRyMMlO85IHFp6hSG0N0tF1trqY9rJklwZuY72DjJPiQfcqfVwX62u3LhZqh2P6sbC5p94BCipr5K5uIYhGfzE5wlFCxdDTdb7IpzS1xa7iDgrMbDJI1jeLjgLD3F7i5ziXE5JPMrZtYBuEG9w3lu+kZrtlpt1PDAYIn/9oEb5/ddLtffpWS4xvNBA6DouaDOFf9lJzPaGFzsua9wPx/3Ssdm1v8TfuNYKGnEvZPle5wZHFGO89x4ALUkn2gLfurNT+G9WjT4NW5XPZDCKiT2YTv53c7vIn3Albsbp3sa5j4XNIyHDOCEzBJ7FZdaK6+Layo09VtlMPzOnfJ8gAjdl6+r/APL3yZ0Z9qGjYIWnw3tXKybk59qVg/tb9V51ElNSMMtZUsY1vF00gaB/C0UIr4KOcvs+LVabfaYeyt1LHC08S0au8zxK962op6Wlkmq5GshaO85yg5dqoKh/Y2GmlukvDtIu7Az+6Q6fDJXlBQTvqWV18qW1NUw5hp4x9zTnwH4nfqPuwrTsjFERg2ym7eWm10FrguNLTupLjPVb0YDjvEHJJI5Y0OnA6LqlC6V1FA6oGJjG0yDo7Gq5zSf9V+kEOc3tKC1t56tLgf5d/iumBRWusk2fRlERamYREQAWFlEAfJGAuKekPZx1luzqmnYBQ1Tt5mPwP/E3+Qu2rRvNrprxb5aKsZvRSDjzaeRHiFWSyWjLDPzovuGQxTMkHFrgQpPaSwVmz9e6nqml0ZJMUwGkg+vUKJWLQwn9FxhlbNE2Rhy1wyFN7NXA0lfDE92IpX4PgSMfvhUCjuElKzcB3m53gD/zgVP0tZFVb3Yuw5uDjgQlZQcexhSjNYOvEA6EaKKdY2xk+oV9fQMJz2dPICwHwa4HHkMBRlp2oY4NiuB3SABvgcfH+firJFNDMT2UjH4/KQdFpGX0Lyg1siXWGWTSpvt3kHhM1n+LQkGylkikEr6P1mYf1KqR0zv9RKm1qV9yobbEZa+qhgYPzvAPuHNTybK4PXs3NYGMLY2DQBrcKl7XX59Pi02zM1zqu4AziwO0z58cfFaO0XpCdPmksET+93fWHtO8fBrf5PwU96P9kX2oG6XUF9xm1AfqYgeOT+Y81aNXJ9kufFExsXs+zZ6zsp3YdUv787xzd08hwU+BhZRNroWbyEREAEREAEREAEREAaF4tNHeaJ1JcIWyxO1HVp6g8iuQbVbEXCxF88ANXQjXtGDvMH6h/I0XbljCq45LRk0fmfllfUb3RuDo3FrscQV2++7DWS7udK6E0tQf61OQ0k+I4FU24ei24R5db62CZv5ZQWH46rNwZqrEylsudYzQTuI/UAV7NvlwYQWTBpHAtbjCl5PR/tOx2G25rx+ZtRHj5kL1pfRztHM7EsFPTjrLOD/jlV9P9FvU/ZDSbRXqRu666VQb0bIR+y1qKjr7zWtgpo5auofrnOSB1JPAeK6NavRZTsLX3aufL1jgG6PidVe7ZaqG1U4gt9NHBHzDRqfM81eNZR2L4KxsXsLBZNytuBZUXHGmPYi/t6nxV0CwAsrRLBk3kIiKSAiIgAiIgAiIgAiIgAiIgAiIgAiIgAiIgAiIgAiIgA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3649"/>
          <a:stretch>
            <a:fillRect/>
          </a:stretch>
        </p:blipFill>
        <p:spPr bwMode="auto">
          <a:xfrm>
            <a:off x="3135067" y="4671069"/>
            <a:ext cx="5822921" cy="196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3631" y="2389239"/>
            <a:ext cx="220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Open Rate = </a:t>
            </a:r>
            <a:endParaRPr lang="en-CA" sz="2800" dirty="0"/>
          </a:p>
        </p:txBody>
      </p:sp>
      <p:sp>
        <p:nvSpPr>
          <p:cNvPr id="3" name="Rectangle 2"/>
          <p:cNvSpPr/>
          <p:nvPr/>
        </p:nvSpPr>
        <p:spPr>
          <a:xfrm>
            <a:off x="2379999" y="2271374"/>
            <a:ext cx="3410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# of people who open your email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1297" y="2824762"/>
            <a:ext cx="258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# of people you sent it to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92996" y="2733152"/>
            <a:ext cx="3184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7591" y="2248296"/>
            <a:ext cx="235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Click Through </a:t>
            </a:r>
          </a:p>
          <a:p>
            <a:pPr algn="ctr"/>
            <a:r>
              <a:rPr lang="en-CA" sz="2800" dirty="0" smtClean="0"/>
              <a:t>Rate = </a:t>
            </a:r>
            <a:endParaRPr lang="en-CA" sz="2800" dirty="0"/>
          </a:p>
        </p:txBody>
      </p:sp>
      <p:sp>
        <p:nvSpPr>
          <p:cNvPr id="12" name="Rectangle 11"/>
          <p:cNvSpPr/>
          <p:nvPr/>
        </p:nvSpPr>
        <p:spPr>
          <a:xfrm>
            <a:off x="8479437" y="229897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# of </a:t>
            </a:r>
            <a:r>
              <a:rPr lang="en-CA" dirty="0" smtClean="0"/>
              <a:t>people who click on a link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8663947" y="2840721"/>
            <a:ext cx="258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# of people you sent it to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448069" y="2750793"/>
            <a:ext cx="3184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272" y="3701292"/>
            <a:ext cx="242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Bounce Rate = </a:t>
            </a:r>
            <a:endParaRPr lang="en-CA" sz="2000" dirty="0"/>
          </a:p>
        </p:txBody>
      </p:sp>
      <p:sp>
        <p:nvSpPr>
          <p:cNvPr id="17" name="Rectangle 16"/>
          <p:cNvSpPr/>
          <p:nvPr/>
        </p:nvSpPr>
        <p:spPr>
          <a:xfrm>
            <a:off x="2497983" y="3524986"/>
            <a:ext cx="3137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# of </a:t>
            </a:r>
            <a:r>
              <a:rPr lang="en-CA" sz="1600" dirty="0" smtClean="0"/>
              <a:t>emails that can’t be delivered</a:t>
            </a:r>
            <a:endParaRPr lang="en-CA" sz="1600" dirty="0"/>
          </a:p>
        </p:txBody>
      </p:sp>
      <p:sp>
        <p:nvSpPr>
          <p:cNvPr id="18" name="Rectangle 17"/>
          <p:cNvSpPr/>
          <p:nvPr/>
        </p:nvSpPr>
        <p:spPr>
          <a:xfrm>
            <a:off x="2909281" y="3999718"/>
            <a:ext cx="2318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# of people you sent it to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492996" y="3927772"/>
            <a:ext cx="31841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46528" y="3722968"/>
            <a:ext cx="242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Unsubscribe Rate = </a:t>
            </a:r>
            <a:endParaRPr lang="en-CA" sz="2000" dirty="0"/>
          </a:p>
        </p:txBody>
      </p:sp>
      <p:sp>
        <p:nvSpPr>
          <p:cNvPr id="21" name="Rectangle 20"/>
          <p:cNvSpPr/>
          <p:nvPr/>
        </p:nvSpPr>
        <p:spPr>
          <a:xfrm>
            <a:off x="8388936" y="3612683"/>
            <a:ext cx="3137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# of </a:t>
            </a:r>
            <a:r>
              <a:rPr lang="en-CA" sz="1600" dirty="0" smtClean="0"/>
              <a:t>emails that can’t be delivered</a:t>
            </a:r>
            <a:endParaRPr lang="en-CA" sz="1600" dirty="0"/>
          </a:p>
        </p:txBody>
      </p:sp>
      <p:sp>
        <p:nvSpPr>
          <p:cNvPr id="22" name="Rectangle 21"/>
          <p:cNvSpPr/>
          <p:nvPr/>
        </p:nvSpPr>
        <p:spPr>
          <a:xfrm>
            <a:off x="8800234" y="4087415"/>
            <a:ext cx="2318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# of people you sent it to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383949" y="4015469"/>
            <a:ext cx="31841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94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I get people to read my emails?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2935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CA" sz="2800" dirty="0" smtClean="0"/>
              <a:t>Subject Line</a:t>
            </a:r>
          </a:p>
          <a:p>
            <a:pPr lvl="1"/>
            <a:r>
              <a:rPr lang="en-CA" sz="2000" dirty="0" smtClean="0"/>
              <a:t>Keep it short</a:t>
            </a:r>
          </a:p>
          <a:p>
            <a:pPr lvl="1"/>
            <a:r>
              <a:rPr lang="en-CA" sz="2000" dirty="0" smtClean="0"/>
              <a:t>Share what’s inside</a:t>
            </a:r>
          </a:p>
          <a:p>
            <a:pPr lvl="1"/>
            <a:endParaRPr lang="en-CA" sz="1000" dirty="0" smtClean="0"/>
          </a:p>
          <a:p>
            <a:pPr>
              <a:buFont typeface="+mj-lt"/>
              <a:buAutoNum type="arabicPeriod"/>
            </a:pPr>
            <a:r>
              <a:rPr lang="en-CA" sz="2800" dirty="0" smtClean="0"/>
              <a:t>Relationship</a:t>
            </a:r>
          </a:p>
          <a:p>
            <a:pPr lvl="1"/>
            <a:r>
              <a:rPr lang="en-CA" sz="2000" dirty="0" smtClean="0"/>
              <a:t>What value have you provided in the past?</a:t>
            </a:r>
          </a:p>
          <a:p>
            <a:pPr lvl="1"/>
            <a:r>
              <a:rPr lang="en-CA" sz="2000" dirty="0" smtClean="0"/>
              <a:t>How engaged are you?</a:t>
            </a:r>
            <a:endParaRPr lang="en-CA" sz="2000" dirty="0"/>
          </a:p>
          <a:p>
            <a:pPr lvl="1">
              <a:buFont typeface="+mj-lt"/>
              <a:buAutoNum type="arabicPeriod"/>
            </a:pPr>
            <a:endParaRPr lang="en-CA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208" y="2212454"/>
            <a:ext cx="5194583" cy="363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Also consider:</a:t>
            </a:r>
          </a:p>
          <a:p>
            <a:r>
              <a:rPr lang="en-CA" dirty="0" smtClean="0"/>
              <a:t>Time </a:t>
            </a:r>
            <a:r>
              <a:rPr lang="en-CA" dirty="0"/>
              <a:t>&amp; </a:t>
            </a:r>
            <a:r>
              <a:rPr lang="en-CA" dirty="0" smtClean="0"/>
              <a:t>day</a:t>
            </a:r>
          </a:p>
          <a:p>
            <a:pPr lvl="1"/>
            <a:r>
              <a:rPr lang="en-CA" dirty="0" smtClean="0"/>
              <a:t>Weekday vs weekend?</a:t>
            </a:r>
          </a:p>
          <a:p>
            <a:pPr lvl="1"/>
            <a:r>
              <a:rPr lang="en-CA" dirty="0" smtClean="0"/>
              <a:t>Early morning, lunch, after work, evening?</a:t>
            </a:r>
            <a:endParaRPr lang="en-CA" dirty="0"/>
          </a:p>
          <a:p>
            <a:r>
              <a:rPr lang="en-CA" dirty="0"/>
              <a:t>Volume of </a:t>
            </a:r>
            <a:r>
              <a:rPr lang="en-CA" dirty="0" smtClean="0"/>
              <a:t>email</a:t>
            </a:r>
          </a:p>
          <a:p>
            <a:pPr lvl="1"/>
            <a:r>
              <a:rPr lang="en-CA" dirty="0" smtClean="0"/>
              <a:t>How much email do you send?</a:t>
            </a:r>
            <a:endParaRPr lang="en-CA" dirty="0"/>
          </a:p>
          <a:p>
            <a:r>
              <a:rPr lang="en-CA" dirty="0"/>
              <a:t>List </a:t>
            </a:r>
            <a:r>
              <a:rPr lang="en-CA" dirty="0" smtClean="0"/>
              <a:t>cleanup</a:t>
            </a:r>
          </a:p>
          <a:p>
            <a:pPr lvl="1"/>
            <a:r>
              <a:rPr lang="en-CA" dirty="0" smtClean="0"/>
              <a:t>Get rid of old subscribers who aren’t engaged</a:t>
            </a:r>
            <a:endParaRPr lang="en-CA" dirty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6171740"/>
            <a:ext cx="10239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8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06" y="550605"/>
            <a:ext cx="4423529" cy="546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67433" y="550605"/>
            <a:ext cx="5185873" cy="57695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Doing well</a:t>
            </a:r>
          </a:p>
          <a:p>
            <a:pPr lvl="1"/>
            <a:r>
              <a:rPr lang="en-CA" sz="2000" dirty="0" smtClean="0"/>
              <a:t>Compelling image</a:t>
            </a:r>
          </a:p>
          <a:p>
            <a:pPr lvl="1"/>
            <a:r>
              <a:rPr lang="en-CA" sz="2000" dirty="0" smtClean="0"/>
              <a:t>Call to action – buy tickets</a:t>
            </a:r>
          </a:p>
          <a:p>
            <a:pPr lvl="1"/>
            <a:r>
              <a:rPr lang="en-CA" sz="2000" dirty="0" smtClean="0"/>
              <a:t>Description draws you in, conversational tone</a:t>
            </a:r>
          </a:p>
          <a:p>
            <a:pPr lvl="1"/>
            <a:r>
              <a:rPr lang="en-CA" sz="2000" dirty="0" smtClean="0"/>
              <a:t>Clear info – dates, price</a:t>
            </a:r>
          </a:p>
          <a:p>
            <a:pPr lvl="1"/>
            <a:endParaRPr lang="en-CA" sz="1000" dirty="0" smtClean="0"/>
          </a:p>
          <a:p>
            <a:r>
              <a:rPr lang="en-CA" sz="2800" dirty="0" smtClean="0"/>
              <a:t>Could be better</a:t>
            </a:r>
          </a:p>
          <a:p>
            <a:pPr lvl="1"/>
            <a:r>
              <a:rPr lang="en-CA" sz="2000" dirty="0" smtClean="0"/>
              <a:t>Large image will be hidden for some</a:t>
            </a:r>
          </a:p>
          <a:p>
            <a:pPr lvl="1"/>
            <a:r>
              <a:rPr lang="en-CA" sz="2000" dirty="0" smtClean="0"/>
              <a:t>Call to action button rather than links</a:t>
            </a:r>
          </a:p>
          <a:p>
            <a:pPr lvl="1"/>
            <a:r>
              <a:rPr lang="en-CA" sz="2000" dirty="0" smtClean="0"/>
              <a:t>Layout/flow</a:t>
            </a:r>
          </a:p>
          <a:p>
            <a:pPr lvl="1"/>
            <a:r>
              <a:rPr lang="en-CA" sz="2000" dirty="0" smtClean="0"/>
              <a:t>Could be more personal</a:t>
            </a:r>
          </a:p>
          <a:p>
            <a:pPr lvl="1">
              <a:buFont typeface="+mj-lt"/>
              <a:buAutoNum type="arabicPeriod"/>
            </a:pP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26793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Webinar Series for Arts Presenters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38" y="4068621"/>
            <a:ext cx="3264408" cy="353568"/>
          </a:xfrm>
          <a:prstGeom prst="rect">
            <a:avLst/>
          </a:prstGeom>
        </p:spPr>
      </p:pic>
      <p:pic>
        <p:nvPicPr>
          <p:cNvPr id="3074" name="Picture 2" descr="https://ontariopresents.ca/sites/default/files/ontario-presents-logo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32" y="3485302"/>
            <a:ext cx="4770387" cy="15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2215" y="2962082"/>
            <a:ext cx="3643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800" dirty="0" smtClean="0">
                <a:solidFill>
                  <a:schemeClr val="bg2"/>
                </a:solidFill>
                <a:latin typeface="+mj-lt"/>
              </a:rPr>
              <a:t>Presented by:</a:t>
            </a:r>
            <a:endParaRPr lang="en-CA" sz="28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27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tips do you have for making emails engaging?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013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Email Marketing Systems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71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you send marketing emails?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Outlook, Gmail, </a:t>
            </a:r>
            <a:r>
              <a:rPr lang="en-CA" dirty="0" err="1" smtClean="0"/>
              <a:t>etc</a:t>
            </a:r>
            <a:r>
              <a:rPr lang="en-CA" dirty="0" smtClean="0"/>
              <a:t> (my personal/work email account)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Mailchimp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Constant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Vertical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iContact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My organization’s ticketing system or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 don’t send marketing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870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820150" cy="970450"/>
          </a:xfrm>
        </p:spPr>
        <p:txBody>
          <a:bodyPr/>
          <a:lstStyle/>
          <a:p>
            <a:r>
              <a:rPr lang="en-CA" dirty="0" smtClean="0"/>
              <a:t>What’s an Email Marketing System?</a:t>
            </a:r>
            <a:endParaRPr lang="en-CA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1"/>
          </p:nvPr>
        </p:nvSpPr>
        <p:spPr>
          <a:xfrm>
            <a:off x="902971" y="2345055"/>
            <a:ext cx="5989319" cy="41880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Email marketing systems are web-based services that are designed to send mass emails:</a:t>
            </a:r>
          </a:p>
          <a:p>
            <a:r>
              <a:rPr lang="en-CA" sz="2200" dirty="0" smtClean="0"/>
              <a:t>Approved bulk mailers</a:t>
            </a:r>
          </a:p>
          <a:p>
            <a:r>
              <a:rPr lang="en-CA" sz="2200" dirty="0" smtClean="0"/>
              <a:t>Follow professional and legal mailing practices</a:t>
            </a:r>
          </a:p>
          <a:p>
            <a:r>
              <a:rPr lang="en-CA" sz="2200" dirty="0" smtClean="0"/>
              <a:t>Provides listing hosting and subscription management</a:t>
            </a:r>
          </a:p>
          <a:p>
            <a:r>
              <a:rPr lang="en-CA" sz="2200" dirty="0" smtClean="0"/>
              <a:t>User-friendly and typically requires little to no technical skill</a:t>
            </a:r>
          </a:p>
          <a:p>
            <a:r>
              <a:rPr lang="en-CA" sz="2200" dirty="0" smtClean="0"/>
              <a:t>Detailed reporting &amp; feedback</a:t>
            </a:r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/>
          </a:p>
          <a:p>
            <a:endParaRPr lang="en-CA" sz="2200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cAlwMBIgACEQEDEQH/xAAcAAEAAgMBAQEAAAAAAAAAAAAABQYBBAcDAgj/xAA+EAABAwMBBQQHBwMDBQEAAAABAAIDBAURIQYSMUFREyJhcQcUMoGRodEVI0JSYrHBQ3KyouHwJjM1gpIk/8QAGgEAAgMBAQAAAAAAAAAAAAAAAAQBAgMFBv/EACURAAICAgIBBAIDAAAAAAAAAAABAgMRMRIhBBMiQVEFYTKBof/aAAwDAQACEQMRAD8A7iiIgAiIgAiIgAi8Kqrgo6d1RVTRwws1c+R2AFQr16TI+1dT2GjNW8f1nkhvuHE/JBODoeVlccm2p2ulcZPXI4GgZ3GsaB+ytdp2pudubANqI4fVpx3a6E92MnUB45A9eCib9PHPrOiIYnni84LwsE4UVeNorXZqds9dVMaHjMbGnedIPAc/NUe4bc3q4RPmtVLDbaBuf/2Vrw0EdcnT3DKMkpHTcpkL8+3Da+pjfvv2wnmk6Uzpd35ANVg2K9J0vrTKa71IqadxwZnDEkXQnqOqO1tBhfDOxovljg5ocCCDqCF9KSAiIgAiIgAiIgAiIgAoLanaei2cpe0qXb87x91A32nePgPFa+2e1VPs7RgM3Za6UHsYc/6j4fuuXRwVFdVuuV2kdNUya4cdB08vLkr11ytlxiZ22xqjykelxrLptPUCpu0xZTAkxQN0AHgP5OqzMyajoZDagxlQxu9DvDILhqM54raXnNNHCzekdgcV1qvFhCLRxrfLssln/CU2b2gtm1dHJBU0jY7nCwiakPdJOOLDzH7c16NvME1K222mI1c1I5sNbQ1g3JGw4wXOLtNNDnUFc8LIblXC6U1QbfS0MgdJdQcY6MYPxvPIfFau1+2tbtC59PBvU1v0G4Dh82OBkI4+XALz9v41erjlmK/eju1eV7OTjhslr7tBYbPWTNscRuVU07sc1SS6CDwaPx48dFTbtdrheJ+1udVJUOB7od7Lf7WjQe5aQHRE9CuMFhGUpuWwvWleY6mN7dDvD368F5eC27XTuqa+GNjd47wOOpzp88K0tdkR2fqDYWd9TslbJZSS/st0k88Egfsp5R9hofsyzUVFzgha0+eNfmpBKo2YREUgEREAEREAFDbUX+DZ+1Pq5gHyHuwxZwXv+nMqUqJ46aF80zwyKNpc5zuAAXEb3eHbT341dRltHCS2CM8hnTPidCVMYSnJRjtlZTjCLlLSPiL1m6Vr7tdHmWaV280O4Dpp06Bb6wMcsLxrKmOkgdLK4AAZ1XcqqjVHijg3XSunlnzXVsNFA6WV4aGjJJ5KnTVcl9fNUVc76WzUxHbvHtSHiGNHN56cBxK1K2sl2grnNMpgooT2kkhHsM/MRzceAHU+ZWtUTyXR8UFHGYaCm0gicfYB4ucebzzKV8i/PtWh/wAbxePulszcK6e8PigpYPV6Cny2mpWu7kQPMn8TzzcdV8RWl/F8jBjlgn6KQpqOOmA3cucPxFbLGPlfuxtLndAMlcudz+DqRpXyaraKnAGYY8jnhej6aB+N+NrscDzCmaK0yOcH1Q7Nn5c6lb32XTDOWZz0JGiWd/exhUtrRTKy2se0ugG4/wDKOB+ivPoZ2XNbc/tKoj+5pSHa8N/i0e7ifctd9opHNw1jm6cQ4n91avRvfZLZcPsCuc3sJnE07wMYceXv/dawv5riZ2U8fcdUAWVgLK1MAiIgAiIgAiLznkZDC+WR26yNpc4nkAEAc99K98c2OKx0jz2k2JJ906hvJvvOvuVEijEbA0cAF9VVY673isucucyyEtB5DgPlhZXV/H04j6j2zk/kLsy9JaRsU1SY8MkyWcsclTdprs+5VfqdPkxg4OD7bvoPqpPaO4+pUgjiOJ5cgfpHMqn0+853ZxDvv7ox05q3lW49qI8OnPvl/RutYagCipnYgY7emlH9V3XyHAD3qWhiZCwRxNw0fNfNLTspoQwDXi49Spiz0Ink7aUZYw6DkSuHdbk7tVeDFvtbpw2SfLIzwA4lTcMEUDN2FgaPALao6WWsqo6aBuXvOB4eKu1LaKC3RNa2Jk84GssozjyCScnLsbSUOvkoOR1CyugPjppu66GN/wD6DC+G2+jY4ObSwh3UMCoX5fZWbNZjVkTVTXNp/DQv8vqtnaawU5oPXbYx1PWUf3rCx2d7GvuOmQfBWbGmAMBeZgYRncxkY8/NWUsPopJZ2SOxt5N92epq2THbaslA/MDj56H3qcVA9EBLbPXwZ0jqsAdO6Por+ulF5WTnyWGERFJAREQAVd9INSaXZG4uacF8fZ//AEcKxKv7eUElx2WrYYWl0jW9o1o4u3TnCh6Jjs41Rt3aZnjqvYkAEk4A4rwopBJC1udQF5Xd0hoZYonASyDdBJxgHj8l3q7IRoUlrB5+2uc/IcGu2ym3asdXV8su8SzO6zyHD6rdsVNgOqXj9LP5W1S7LySs3g2Z4xxGGj5qR+z5qOIMML2sYMZx9Fw7vIjPTPQU+O4JZR5FvRWmkp+wpYowMYaM+aq44jzVzbwHkufc+kP1JZZYdi4QwVdWRl7QI2npnU/wpmoaZHNjBxvHJKidkp27tRTHiSHjx0wp/dWL7RbTyeOGRADIaOQzhZaQ4ZaQR4KNrLfXXCrfmrdRUbMBghAMsnUknRo+a26C3Gic4NramdhHszlrsHqDgFGCG8m02NzjooCxsvMO0N0jucM/qcj3PppHjujB0APLII08FYrhPLQW19TT0U1XLkfdQ438Z4jPRBFWTOpXRERROdvTtlHeLd3gOhzj4K6RRy7Kr6OrjSWy6Xe21tRHTzSVJMTZTu73HQE+5dMHBVO97JWq8tJqYS2cjSeM4cPPkfeq7TXS8bCVkVLd5HV1mldux1HOP6HwPuTldixhi045eUdORa1vraa40sdVRTNmhkHdc06FbK2MgiIgAsELKwUAc3292KgjinvVqeymfHmSeLg13UjofDmqTaKMVBNXUd7JwxpGi6n6UHvZsbWbme8+JrvIvGVz+hAbRQgaDsx+yW8iclHin0M+PCMpcmuzeoqOetl7KnZkjiToGptLbZbVaH1D52EvcI2hueJ/2yrRsxTgWkSsGXPe7f8AccBQ3pJifJZ45CSGQvDj4kkNH7n4JWMfcMyl1hHNeKstoqvWKc7574OMeGAq0tm31JpagP8Aw4IITFkcoyhLiy4U08lNOyeF2HtOQrbb7zS1jQHv7Ofm12mfJUinnZUQtljPdcPh4Kw2SwGt3ZqvIhdq1g4u8T0Sq+jeWMZLVHG6Q4aNOa24qdkfiVmmp4qWFsVOwMjaNGheq0UcCzk2BhY8lleT52MOOJ6BWyVS+j0Ogyom9TUb6OYV4iNE1pMvajIK1rlfYYZxSs36mrd7FJTDfefPoPErVuWzdTc7LVz3p7WT9kTT00Lu5AeIJP4nePDopUZS1onKjvZpeiSRxkvLIA8UAla6He5E72nw3V0VUL0V3Wi+wY7e6aCOrbK/7veAc8HUHHPp7lfAnI6F5/yMoiKxUIiIAi9pbZ9sWOsoBjelj7meG8NR8wFx60THsnUk7THPTkscx3HT/mF3VUrbHYdt2nNytUjaa4Ad7TDZfPofFZW180a1WcGQ1gvhtbnRyMMlO85IHFp6hSG0N0tF1trqY9rJklwZuY72DjJPiQfcqfVwX62u3LhZqh2P6sbC5p94BCipr5K5uIYhGfzE5wlFCxdDTdb7IpzS1xa7iDgrMbDJI1jeLjgLD3F7i5ziXE5JPMrZtYBuEG9w3lu+kZrtlpt1PDAYIn/9oEb5/ddLtffpWS4xvNBA6DouaDOFf9lJzPaGFzsua9wPx/3Ssdm1v8TfuNYKGnEvZPle5wZHFGO89x4ALUkn2gLfurNT+G9WjT4NW5XPZDCKiT2YTv53c7vIn3Albsbp3sa5j4XNIyHDOCEzBJ7FZdaK6+Layo09VtlMPzOnfJ8gAjdl6+r/APL3yZ0Z9qGjYIWnw3tXKybk59qVg/tb9V51ElNSMMtZUsY1vF00gaB/C0UIr4KOcvs+LVabfaYeyt1LHC08S0au8zxK962op6Wlkmq5GshaO85yg5dqoKh/Y2GmlukvDtIu7Az+6Q6fDJXlBQTvqWV18qW1NUw5hp4x9zTnwH4nfqPuwrTsjFERg2ym7eWm10FrguNLTupLjPVb0YDjvEHJJI5Y0OnA6LqlC6V1FA6oGJjG0yDo7Gq5zSf9V+kEOc3tKC1t56tLgf5d/iumBRWusk2fRlERamYREQAWFlEAfJGAuKekPZx1luzqmnYBQ1Tt5mPwP/E3+Qu2rRvNrprxb5aKsZvRSDjzaeRHiFWSyWjLDPzovuGQxTMkHFrgQpPaSwVmz9e6nqml0ZJMUwGkg+vUKJWLQwn9FxhlbNE2Rhy1wyFN7NXA0lfDE92IpX4PgSMfvhUCjuElKzcB3m53gD/zgVP0tZFVb3Yuw5uDjgQlZQcexhSjNYOvEA6EaKKdY2xk+oV9fQMJz2dPICwHwa4HHkMBRlp2oY4NiuB3SABvgcfH+firJFNDMT2UjH4/KQdFpGX0Lyg1siXWGWTSpvt3kHhM1n+LQkGylkikEr6P1mYf1KqR0zv9RKm1qV9yobbEZa+qhgYPzvAPuHNTybK4PXs3NYGMLY2DQBrcKl7XX59Pi02zM1zqu4AziwO0z58cfFaO0XpCdPmksET+93fWHtO8fBrf5PwU96P9kX2oG6XUF9xm1AfqYgeOT+Y81aNXJ9kufFExsXs+zZ6zsp3YdUv787xzd08hwU+BhZRNroWbyEREAEREAEREAEREAaF4tNHeaJ1JcIWyxO1HVp6g8iuQbVbEXCxF88ANXQjXtGDvMH6h/I0XbljCq45LRk0fmfllfUb3RuDo3FrscQV2++7DWS7udK6E0tQf61OQ0k+I4FU24ei24R5db62CZv5ZQWH46rNwZqrEylsudYzQTuI/UAV7NvlwYQWTBpHAtbjCl5PR/tOx2G25rx+ZtRHj5kL1pfRztHM7EsFPTjrLOD/jlV9P9FvU/ZDSbRXqRu666VQb0bIR+y1qKjr7zWtgpo5auofrnOSB1JPAeK6NavRZTsLX3aufL1jgG6PidVe7ZaqG1U4gt9NHBHzDRqfM81eNZR2L4KxsXsLBZNytuBZUXHGmPYi/t6nxV0CwAsrRLBk3kIiKSAiIgAiIgAiIgAiIgAiIgAiIgAiIgAiIgAiIgAiIgA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28" y="2345055"/>
            <a:ext cx="43910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6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820150" cy="970450"/>
          </a:xfrm>
        </p:spPr>
        <p:txBody>
          <a:bodyPr/>
          <a:lstStyle/>
          <a:p>
            <a:r>
              <a:rPr lang="en-CA" dirty="0" smtClean="0"/>
              <a:t>“But can’t I just use Outlook/Hotmail/Gmail?”</a:t>
            </a:r>
            <a:endParaRPr lang="en-CA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1"/>
          </p:nvPr>
        </p:nvSpPr>
        <p:spPr>
          <a:xfrm>
            <a:off x="5932170" y="2296914"/>
            <a:ext cx="5829299" cy="418803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Your standard </a:t>
            </a:r>
            <a:r>
              <a:rPr lang="en-US" sz="2200" dirty="0"/>
              <a:t>email account </a:t>
            </a:r>
            <a:r>
              <a:rPr lang="en-US" sz="2200" dirty="0" smtClean="0"/>
              <a:t>(e.g., Outlook, Gmail, Hotmail, Yahoo etc.) is not designed for email marketing</a:t>
            </a:r>
            <a:endParaRPr lang="en-US" sz="2200" dirty="0"/>
          </a:p>
          <a:p>
            <a:r>
              <a:rPr lang="en-CA" sz="2200" dirty="0" smtClean="0"/>
              <a:t>No authentication = easily get blacklisted or identified as spam</a:t>
            </a:r>
          </a:p>
          <a:p>
            <a:r>
              <a:rPr lang="en-CA" sz="2200" dirty="0" smtClean="0"/>
              <a:t>Can’t track clicks or opens</a:t>
            </a:r>
          </a:p>
          <a:p>
            <a:r>
              <a:rPr lang="en-CA" sz="2200" dirty="0" smtClean="0"/>
              <a:t>No automatic bounce removal</a:t>
            </a:r>
          </a:p>
          <a:p>
            <a:r>
              <a:rPr lang="en-CA" sz="2200" dirty="0" smtClean="0"/>
              <a:t>No control over unsubscribing</a:t>
            </a:r>
          </a:p>
          <a:p>
            <a:r>
              <a:rPr lang="en-CA" sz="2200" dirty="0" smtClean="0"/>
              <a:t>No personalization</a:t>
            </a:r>
          </a:p>
          <a:p>
            <a:r>
              <a:rPr lang="en-CA" sz="2200" dirty="0" smtClean="0"/>
              <a:t>Poor HTML</a:t>
            </a:r>
          </a:p>
          <a:p>
            <a:endParaRPr lang="en-CA" sz="2200" dirty="0"/>
          </a:p>
          <a:p>
            <a:endParaRPr lang="en-CA" sz="22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800742" y="2361404"/>
            <a:ext cx="4914896" cy="3686173"/>
            <a:chOff x="6850696" y="2212926"/>
            <a:chExt cx="5100955" cy="3825717"/>
          </a:xfrm>
        </p:grpSpPr>
        <p:pic>
          <p:nvPicPr>
            <p:cNvPr id="1026" name="Picture 2" descr="http://spam.budwin.net/thumbs/thumbs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696" y="2212926"/>
              <a:ext cx="5100955" cy="3825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498078" y="2976502"/>
              <a:ext cx="380619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Century Gothic" panose="020B0502020202020204" pitchFamily="34" charset="0"/>
                </a:rPr>
                <a:t>THIS IS YOUR NEWSLETTER</a:t>
              </a:r>
            </a:p>
            <a:p>
              <a:pPr algn="ctr"/>
              <a:r>
                <a:rPr lang="en-US" sz="4000" dirty="0" smtClean="0">
                  <a:latin typeface="Century Gothic" panose="020B0502020202020204" pitchFamily="34" charset="0"/>
                </a:rPr>
                <a:t>SENT VIA</a:t>
              </a:r>
            </a:p>
            <a:p>
              <a:pPr algn="ctr"/>
              <a:r>
                <a:rPr lang="en-US" sz="4000" dirty="0" smtClean="0">
                  <a:latin typeface="Century Gothic" panose="020B0502020202020204" pitchFamily="34" charset="0"/>
                </a:rPr>
                <a:t>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4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820150" cy="970450"/>
          </a:xfrm>
        </p:spPr>
        <p:txBody>
          <a:bodyPr/>
          <a:lstStyle/>
          <a:p>
            <a:r>
              <a:rPr lang="en-CA" dirty="0" smtClean="0"/>
              <a:t>Choosing an Email Management System</a:t>
            </a:r>
            <a:endParaRPr lang="en-CA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1"/>
          </p:nvPr>
        </p:nvSpPr>
        <p:spPr>
          <a:xfrm>
            <a:off x="881708" y="2206333"/>
            <a:ext cx="6423659" cy="41880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Factors to Consider:</a:t>
            </a:r>
          </a:p>
          <a:p>
            <a:r>
              <a:rPr lang="en-CA" sz="2200" dirty="0" smtClean="0"/>
              <a:t>Ease of use</a:t>
            </a:r>
          </a:p>
          <a:p>
            <a:r>
              <a:rPr lang="en-CA" sz="2200" dirty="0" smtClean="0"/>
              <a:t>Availability of templates / ability to create your own templates</a:t>
            </a:r>
          </a:p>
          <a:p>
            <a:r>
              <a:rPr lang="en-CA" sz="2200" dirty="0" smtClean="0"/>
              <a:t>Pricing (Per email? Per subscriber?)</a:t>
            </a:r>
          </a:p>
          <a:p>
            <a:r>
              <a:rPr lang="en-CA" sz="2200" dirty="0" smtClean="0"/>
              <a:t>Ability to segment your lists</a:t>
            </a:r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 smtClean="0"/>
          </a:p>
          <a:p>
            <a:endParaRPr lang="en-CA" sz="2200" dirty="0"/>
          </a:p>
          <a:p>
            <a:endParaRPr lang="en-CA" sz="2200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cAlwMBIgACEQEDEQH/xAAcAAEAAgMBAQEAAAAAAAAAAAAABQYBBAcDAgj/xAA+EAABAwMBBQQHBwMDBQEAAAABAAIDBAURIQYSMUFREyJhcQcUMoGRodEVI0JSYrHBQ3KyouHwJjM1gpIk/8QAGgEAAgMBAQAAAAAAAAAAAAAAAAQBAgMFBv/EACURAAICAgIBBAIDAAAAAAAAAAABAgMRMRIhBBMiQVEFYTKBof/aAAwDAQACEQMRAD8A7iiIgAiIgAiIgAi8Kqrgo6d1RVTRwws1c+R2AFQr16TI+1dT2GjNW8f1nkhvuHE/JBODoeVlccm2p2ulcZPXI4GgZ3GsaB+ytdp2pudubANqI4fVpx3a6E92MnUB45A9eCib9PHPrOiIYnni84LwsE4UVeNorXZqds9dVMaHjMbGnedIPAc/NUe4bc3q4RPmtVLDbaBuf/2Vrw0EdcnT3DKMkpHTcpkL8+3Da+pjfvv2wnmk6Uzpd35ANVg2K9J0vrTKa71IqadxwZnDEkXQnqOqO1tBhfDOxovljg5ocCCDqCF9KSAiIgAiIgAiIgAiIgAoLanaei2cpe0qXb87x91A32nePgPFa+2e1VPs7RgM3Za6UHsYc/6j4fuuXRwVFdVuuV2kdNUya4cdB08vLkr11ytlxiZ22xqjykelxrLptPUCpu0xZTAkxQN0AHgP5OqzMyajoZDagxlQxu9DvDILhqM54raXnNNHCzekdgcV1qvFhCLRxrfLssln/CU2b2gtm1dHJBU0jY7nCwiakPdJOOLDzH7c16NvME1K222mI1c1I5sNbQ1g3JGw4wXOLtNNDnUFc8LIblXC6U1QbfS0MgdJdQcY6MYPxvPIfFau1+2tbtC59PBvU1v0G4Dh82OBkI4+XALz9v41erjlmK/eju1eV7OTjhslr7tBYbPWTNscRuVU07sc1SS6CDwaPx48dFTbtdrheJ+1udVJUOB7od7Lf7WjQe5aQHRE9CuMFhGUpuWwvWleY6mN7dDvD368F5eC27XTuqa+GNjd47wOOpzp88K0tdkR2fqDYWd9TslbJZSS/st0k88Egfsp5R9hofsyzUVFzgha0+eNfmpBKo2YREUgEREAEREAFDbUX+DZ+1Pq5gHyHuwxZwXv+nMqUqJ46aF80zwyKNpc5zuAAXEb3eHbT341dRltHCS2CM8hnTPidCVMYSnJRjtlZTjCLlLSPiL1m6Vr7tdHmWaV280O4Dpp06Bb6wMcsLxrKmOkgdLK4AAZ1XcqqjVHijg3XSunlnzXVsNFA6WV4aGjJJ5KnTVcl9fNUVc76WzUxHbvHtSHiGNHN56cBxK1K2sl2grnNMpgooT2kkhHsM/MRzceAHU+ZWtUTyXR8UFHGYaCm0gicfYB4ucebzzKV8i/PtWh/wAbxePulszcK6e8PigpYPV6Cny2mpWu7kQPMn8TzzcdV8RWl/F8jBjlgn6KQpqOOmA3cucPxFbLGPlfuxtLndAMlcudz+DqRpXyaraKnAGYY8jnhej6aB+N+NrscDzCmaK0yOcH1Q7Nn5c6lb32XTDOWZz0JGiWd/exhUtrRTKy2se0ugG4/wDKOB+ivPoZ2XNbc/tKoj+5pSHa8N/i0e7ifctd9opHNw1jm6cQ4n91avRvfZLZcPsCuc3sJnE07wMYceXv/dawv5riZ2U8fcdUAWVgLK1MAiIgAiIgAiLznkZDC+WR26yNpc4nkAEAc99K98c2OKx0jz2k2JJ906hvJvvOvuVEijEbA0cAF9VVY673isucucyyEtB5DgPlhZXV/H04j6j2zk/kLsy9JaRsU1SY8MkyWcsclTdprs+5VfqdPkxg4OD7bvoPqpPaO4+pUgjiOJ5cgfpHMqn0+853ZxDvv7ox05q3lW49qI8OnPvl/RutYagCipnYgY7emlH9V3XyHAD3qWhiZCwRxNw0fNfNLTspoQwDXi49Spiz0Ink7aUZYw6DkSuHdbk7tVeDFvtbpw2SfLIzwA4lTcMEUDN2FgaPALao6WWsqo6aBuXvOB4eKu1LaKC3RNa2Jk84GssozjyCScnLsbSUOvkoOR1CyugPjppu66GN/wD6DC+G2+jY4ObSwh3UMCoX5fZWbNZjVkTVTXNp/DQv8vqtnaawU5oPXbYx1PWUf3rCx2d7GvuOmQfBWbGmAMBeZgYRncxkY8/NWUsPopJZ2SOxt5N92epq2THbaslA/MDj56H3qcVA9EBLbPXwZ0jqsAdO6Por+ulF5WTnyWGERFJAREQAVd9INSaXZG4uacF8fZ//AEcKxKv7eUElx2WrYYWl0jW9o1o4u3TnCh6Jjs41Rt3aZnjqvYkAEk4A4rwopBJC1udQF5Xd0hoZYonASyDdBJxgHj8l3q7IRoUlrB5+2uc/IcGu2ym3asdXV8su8SzO6zyHD6rdsVNgOqXj9LP5W1S7LySs3g2Z4xxGGj5qR+z5qOIMML2sYMZx9Fw7vIjPTPQU+O4JZR5FvRWmkp+wpYowMYaM+aq44jzVzbwHkufc+kP1JZZYdi4QwVdWRl7QI2npnU/wpmoaZHNjBxvHJKidkp27tRTHiSHjx0wp/dWL7RbTyeOGRADIaOQzhZaQ4ZaQR4KNrLfXXCrfmrdRUbMBghAMsnUknRo+a26C3Gic4NramdhHszlrsHqDgFGCG8m02NzjooCxsvMO0N0jucM/qcj3PppHjujB0APLII08FYrhPLQW19TT0U1XLkfdQ438Z4jPRBFWTOpXRERROdvTtlHeLd3gOhzj4K6RRy7Kr6OrjSWy6Xe21tRHTzSVJMTZTu73HQE+5dMHBVO97JWq8tJqYS2cjSeM4cPPkfeq7TXS8bCVkVLd5HV1mldux1HOP6HwPuTldixhi045eUdORa1vraa40sdVRTNmhkHdc06FbK2MgiIgAsELKwUAc3292KgjinvVqeymfHmSeLg13UjofDmqTaKMVBNXUd7JwxpGi6n6UHvZsbWbme8+JrvIvGVz+hAbRQgaDsx+yW8iclHin0M+PCMpcmuzeoqOetl7KnZkjiToGptLbZbVaH1D52EvcI2hueJ/2yrRsxTgWkSsGXPe7f8AccBQ3pJifJZ45CSGQvDj4kkNH7n4JWMfcMyl1hHNeKstoqvWKc7574OMeGAq0tm31JpagP8Aw4IITFkcoyhLiy4U08lNOyeF2HtOQrbb7zS1jQHv7Ofm12mfJUinnZUQtljPdcPh4Kw2SwGt3ZqvIhdq1g4u8T0Sq+jeWMZLVHG6Q4aNOa24qdkfiVmmp4qWFsVOwMjaNGheq0UcCzk2BhY8lleT52MOOJ6BWyVS+j0Ogyom9TUb6OYV4iNE1pMvajIK1rlfYYZxSs36mrd7FJTDfefPoPErVuWzdTc7LVz3p7WT9kTT00Lu5AeIJP4nePDopUZS1onKjvZpeiSRxkvLIA8UAla6He5E72nw3V0VUL0V3Wi+wY7e6aCOrbK/7veAc8HUHHPp7lfAnI6F5/yMoiKxUIiIAi9pbZ9sWOsoBjelj7meG8NR8wFx60THsnUk7THPTkscx3HT/mF3VUrbHYdt2nNytUjaa4Ad7TDZfPofFZW180a1WcGQ1gvhtbnRyMMlO85IHFp6hSG0N0tF1trqY9rJklwZuY72DjJPiQfcqfVwX62u3LhZqh2P6sbC5p94BCipr5K5uIYhGfzE5wlFCxdDTdb7IpzS1xa7iDgrMbDJI1jeLjgLD3F7i5ziXE5JPMrZtYBuEG9w3lu+kZrtlpt1PDAYIn/9oEb5/ddLtffpWS4xvNBA6DouaDOFf9lJzPaGFzsua9wPx/3Ssdm1v8TfuNYKGnEvZPle5wZHFGO89x4ALUkn2gLfurNT+G9WjT4NW5XPZDCKiT2YTv53c7vIn3Albsbp3sa5j4XNIyHDOCEzBJ7FZdaK6+Layo09VtlMPzOnfJ8gAjdl6+r/APL3yZ0Z9qGjYIWnw3tXKybk59qVg/tb9V51ElNSMMtZUsY1vF00gaB/C0UIr4KOcvs+LVabfaYeyt1LHC08S0au8zxK962op6Wlkmq5GshaO85yg5dqoKh/Y2GmlukvDtIu7Az+6Q6fDJXlBQTvqWV18qW1NUw5hp4x9zTnwH4nfqPuwrTsjFERg2ym7eWm10FrguNLTupLjPVb0YDjvEHJJI5Y0OnA6LqlC6V1FA6oGJjG0yDo7Gq5zSf9V+kEOc3tKC1t56tLgf5d/iumBRWusk2fRlERamYREQAWFlEAfJGAuKekPZx1luzqmnYBQ1Tt5mPwP/E3+Qu2rRvNrprxb5aKsZvRSDjzaeRHiFWSyWjLDPzovuGQxTMkHFrgQpPaSwVmz9e6nqml0ZJMUwGkg+vUKJWLQwn9FxhlbNE2Rhy1wyFN7NXA0lfDE92IpX4PgSMfvhUCjuElKzcB3m53gD/zgVP0tZFVb3Yuw5uDjgQlZQcexhSjNYOvEA6EaKKdY2xk+oV9fQMJz2dPICwHwa4HHkMBRlp2oY4NiuB3SABvgcfH+firJFNDMT2UjH4/KQdFpGX0Lyg1siXWGWTSpvt3kHhM1n+LQkGylkikEr6P1mYf1KqR0zv9RKm1qV9yobbEZa+qhgYPzvAPuHNTybK4PXs3NYGMLY2DQBrcKl7XX59Pi02zM1zqu4AziwO0z58cfFaO0XpCdPmksET+93fWHtO8fBrf5PwU96P9kX2oG6XUF9xm1AfqYgeOT+Y81aNXJ9kufFExsXs+zZ6zsp3YdUv787xzd08hwU+BhZRNroWbyEREAEREAEREAEREAaF4tNHeaJ1JcIWyxO1HVp6g8iuQbVbEXCxF88ANXQjXtGDvMH6h/I0XbljCq45LRk0fmfllfUb3RuDo3FrscQV2++7DWS7udK6E0tQf61OQ0k+I4FU24ei24R5db62CZv5ZQWH46rNwZqrEylsudYzQTuI/UAV7NvlwYQWTBpHAtbjCl5PR/tOx2G25rx+ZtRHj5kL1pfRztHM7EsFPTjrLOD/jlV9P9FvU/ZDSbRXqRu666VQb0bIR+y1qKjr7zWtgpo5auofrnOSB1JPAeK6NavRZTsLX3aufL1jgG6PidVe7ZaqG1U4gt9NHBHzDRqfM81eNZR2L4KxsXsLBZNytuBZUXHGmPYi/t6nxV0CwAsrRLBk3kIiKSAiIgAiIgAiIgAiIgAiIgAiIgAiIgAiIgAiIgAiIgA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centriumcrm.com/res/images/mailchi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93" y="1947069"/>
            <a:ext cx="2099151" cy="209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ackpacktactics.com/wp-content/uploads/2012/03/VerticalResponse_RGB_10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69" y="3755470"/>
            <a:ext cx="3154362" cy="94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0.gstatic.com/images?q=tbn:ANd9GcR0pJYA6veDb9DWaSGXUsr5KYF7ouKqLmj15WuqU49BQ5UOlqZ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81" y="4919663"/>
            <a:ext cx="1256825" cy="1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mobileappspartner.com/wp-content/uploads/2011/12/iContact-integr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050" y="4701778"/>
            <a:ext cx="1692593" cy="16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2890" y="6394369"/>
            <a:ext cx="11267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Further reading: https</a:t>
            </a:r>
            <a:r>
              <a:rPr lang="en-CA" sz="1400" dirty="0"/>
              <a:t>://www.techsoupcanada.ca/community/blog/jane-vs-tierney/challenge-1-newsletters</a:t>
            </a:r>
          </a:p>
        </p:txBody>
      </p:sp>
    </p:spTree>
    <p:extLst>
      <p:ext uri="{BB962C8B-B14F-4D97-AF65-F5344CB8AC3E}">
        <p14:creationId xmlns:p14="http://schemas.microsoft.com/office/powerpoint/2010/main" val="281199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561974"/>
            <a:ext cx="10571998" cy="855663"/>
          </a:xfrm>
        </p:spPr>
        <p:txBody>
          <a:bodyPr/>
          <a:lstStyle/>
          <a:p>
            <a:r>
              <a:rPr lang="en-CA" dirty="0" smtClean="0"/>
              <a:t>Optimize Your Emails for Mobile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85388" y="2222288"/>
            <a:ext cx="4701132" cy="3293610"/>
          </a:xfrm>
        </p:spPr>
        <p:txBody>
          <a:bodyPr anchor="t">
            <a:normAutofit/>
          </a:bodyPr>
          <a:lstStyle/>
          <a:p>
            <a:r>
              <a:rPr lang="en-CA" sz="2200" dirty="0" smtClean="0"/>
              <a:t>48% of emails are opened on mobile devices (smartphone &amp; tablet)</a:t>
            </a:r>
          </a:p>
          <a:p>
            <a:r>
              <a:rPr lang="en-CA" sz="2200" dirty="0" smtClean="0"/>
              <a:t>If your email doesn’t look good, it will likely get deleted or ignored</a:t>
            </a:r>
          </a:p>
          <a:p>
            <a:r>
              <a:rPr lang="en-CA" sz="2200" dirty="0" smtClean="0"/>
              <a:t>Use a pre-built responsive template or make your template responsive</a:t>
            </a:r>
          </a:p>
          <a:p>
            <a:pPr lvl="1"/>
            <a:r>
              <a:rPr lang="en-CA" sz="2000" dirty="0" smtClean="0"/>
              <a:t>Requires CSS skills</a:t>
            </a:r>
            <a:endParaRPr lang="en-CA" sz="2000" dirty="0"/>
          </a:p>
          <a:p>
            <a:endParaRPr lang="en-CA" sz="22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/>
          <a:stretch/>
        </p:blipFill>
        <p:spPr>
          <a:xfrm>
            <a:off x="5836568" y="2337549"/>
            <a:ext cx="3369558" cy="3817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74" y="2337549"/>
            <a:ext cx="2154801" cy="3817077"/>
          </a:xfrm>
          <a:prstGeom prst="rect">
            <a:avLst/>
          </a:prstGeom>
        </p:spPr>
      </p:pic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408209" y="5423389"/>
            <a:ext cx="5428359" cy="1292043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Source: Litmus</a:t>
            </a:r>
            <a:b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</a:t>
            </a: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://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litmus.com/blog/48-of-emails-are-opened-on-mobile-gmail-opens-down-20-since-tabs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CA" sz="1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Resources: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http://www.campaignmonitor.com/guides/mobile/design</a:t>
            </a:r>
            <a:r>
              <a:rPr lang="en-CA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http://www.emailonacid.com/blog/details/C13/a_responsive_design_tutorial</a:t>
            </a:r>
            <a:endParaRPr lang="en-CA" sz="12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2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Take it to the next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33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820150" cy="970450"/>
          </a:xfrm>
        </p:spPr>
        <p:txBody>
          <a:bodyPr/>
          <a:lstStyle/>
          <a:p>
            <a:r>
              <a:rPr lang="en-CA" dirty="0" smtClean="0"/>
              <a:t>List Segmentation</a:t>
            </a:r>
            <a:endParaRPr lang="en-CA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1"/>
          </p:nvPr>
        </p:nvSpPr>
        <p:spPr>
          <a:xfrm>
            <a:off x="891541" y="2210857"/>
            <a:ext cx="6423659" cy="418803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Consider what information you have about your subscribers</a:t>
            </a:r>
          </a:p>
          <a:p>
            <a:pPr lvl="1"/>
            <a:r>
              <a:rPr lang="en-CA" sz="2000" dirty="0" smtClean="0"/>
              <a:t>Location (postal code)</a:t>
            </a:r>
          </a:p>
          <a:p>
            <a:pPr lvl="1"/>
            <a:r>
              <a:rPr lang="en-CA" sz="2000" dirty="0" smtClean="0"/>
              <a:t>Past performances attended</a:t>
            </a:r>
          </a:p>
          <a:p>
            <a:pPr lvl="1"/>
            <a:r>
              <a:rPr lang="en-CA" sz="2000" dirty="0" smtClean="0"/>
              <a:t>Past behaviour (opened/clicked previous emails)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Segment your list based on the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Customize your email for each segment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cAlwMBIgACEQEDEQH/xAAcAAEAAgMBAQEAAAAAAAAAAAAABQYBBAcDAgj/xAA+EAABAwMBBQQHBwMDBQEAAAABAAIDBAURIQYSMUFREyJhcQcUMoGRodEVI0JSYrHBQ3KyouHwJjM1gpIk/8QAGgEAAgMBAQAAAAAAAAAAAAAAAAQBAgMFBv/EACURAAICAgIBBAIDAAAAAAAAAAABAgMRMRIhBBMiQVEFYTKBof/aAAwDAQACEQMRAD8A7iiIgAiIgAiIgAi8Kqrgo6d1RVTRwws1c+R2AFQr16TI+1dT2GjNW8f1nkhvuHE/JBODoeVlccm2p2ulcZPXI4GgZ3GsaB+ytdp2pudubANqI4fVpx3a6E92MnUB45A9eCib9PHPrOiIYnni84LwsE4UVeNorXZqds9dVMaHjMbGnedIPAc/NUe4bc3q4RPmtVLDbaBuf/2Vrw0EdcnT3DKMkpHTcpkL8+3Da+pjfvv2wnmk6Uzpd35ANVg2K9J0vrTKa71IqadxwZnDEkXQnqOqO1tBhfDOxovljg5ocCCDqCF9KSAiIgAiIgAiIgAiIgAoLanaei2cpe0qXb87x91A32nePgPFa+2e1VPs7RgM3Za6UHsYc/6j4fuuXRwVFdVuuV2kdNUya4cdB08vLkr11ytlxiZ22xqjykelxrLptPUCpu0xZTAkxQN0AHgP5OqzMyajoZDagxlQxu9DvDILhqM54raXnNNHCzekdgcV1qvFhCLRxrfLssln/CU2b2gtm1dHJBU0jY7nCwiakPdJOOLDzH7c16NvME1K222mI1c1I5sNbQ1g3JGw4wXOLtNNDnUFc8LIblXC6U1QbfS0MgdJdQcY6MYPxvPIfFau1+2tbtC59PBvU1v0G4Dh82OBkI4+XALz9v41erjlmK/eju1eV7OTjhslr7tBYbPWTNscRuVU07sc1SS6CDwaPx48dFTbtdrheJ+1udVJUOB7od7Lf7WjQe5aQHRE9CuMFhGUpuWwvWleY6mN7dDvD368F5eC27XTuqa+GNjd47wOOpzp88K0tdkR2fqDYWd9TslbJZSS/st0k88Egfsp5R9hofsyzUVFzgha0+eNfmpBKo2YREUgEREAEREAFDbUX+DZ+1Pq5gHyHuwxZwXv+nMqUqJ46aF80zwyKNpc5zuAAXEb3eHbT341dRltHCS2CM8hnTPidCVMYSnJRjtlZTjCLlLSPiL1m6Vr7tdHmWaV280O4Dpp06Bb6wMcsLxrKmOkgdLK4AAZ1XcqqjVHijg3XSunlnzXVsNFA6WV4aGjJJ5KnTVcl9fNUVc76WzUxHbvHtSHiGNHN56cBxK1K2sl2grnNMpgooT2kkhHsM/MRzceAHU+ZWtUTyXR8UFHGYaCm0gicfYB4ucebzzKV8i/PtWh/wAbxePulszcK6e8PigpYPV6Cny2mpWu7kQPMn8TzzcdV8RWl/F8jBjlgn6KQpqOOmA3cucPxFbLGPlfuxtLndAMlcudz+DqRpXyaraKnAGYY8jnhej6aB+N+NrscDzCmaK0yOcH1Q7Nn5c6lb32XTDOWZz0JGiWd/exhUtrRTKy2se0ugG4/wDKOB+ivPoZ2XNbc/tKoj+5pSHa8N/i0e7ifctd9opHNw1jm6cQ4n91avRvfZLZcPsCuc3sJnE07wMYceXv/dawv5riZ2U8fcdUAWVgLK1MAiIgAiIgAiLznkZDC+WR26yNpc4nkAEAc99K98c2OKx0jz2k2JJ906hvJvvOvuVEijEbA0cAF9VVY673isucucyyEtB5DgPlhZXV/H04j6j2zk/kLsy9JaRsU1SY8MkyWcsclTdprs+5VfqdPkxg4OD7bvoPqpPaO4+pUgjiOJ5cgfpHMqn0+853ZxDvv7ox05q3lW49qI8OnPvl/RutYagCipnYgY7emlH9V3XyHAD3qWhiZCwRxNw0fNfNLTspoQwDXi49Spiz0Ink7aUZYw6DkSuHdbk7tVeDFvtbpw2SfLIzwA4lTcMEUDN2FgaPALao6WWsqo6aBuXvOB4eKu1LaKC3RNa2Jk84GssozjyCScnLsbSUOvkoOR1CyugPjppu66GN/wD6DC+G2+jY4ObSwh3UMCoX5fZWbNZjVkTVTXNp/DQv8vqtnaawU5oPXbYx1PWUf3rCx2d7GvuOmQfBWbGmAMBeZgYRncxkY8/NWUsPopJZ2SOxt5N92epq2THbaslA/MDj56H3qcVA9EBLbPXwZ0jqsAdO6Por+ulF5WTnyWGERFJAREQAVd9INSaXZG4uacF8fZ//AEcKxKv7eUElx2WrYYWl0jW9o1o4u3TnCh6Jjs41Rt3aZnjqvYkAEk4A4rwopBJC1udQF5Xd0hoZYonASyDdBJxgHj8l3q7IRoUlrB5+2uc/IcGu2ym3asdXV8su8SzO6zyHD6rdsVNgOqXj9LP5W1S7LySs3g2Z4xxGGj5qR+z5qOIMML2sYMZx9Fw7vIjPTPQU+O4JZR5FvRWmkp+wpYowMYaM+aq44jzVzbwHkufc+kP1JZZYdi4QwVdWRl7QI2npnU/wpmoaZHNjBxvHJKidkp27tRTHiSHjx0wp/dWL7RbTyeOGRADIaOQzhZaQ4ZaQR4KNrLfXXCrfmrdRUbMBghAMsnUknRo+a26C3Gic4NramdhHszlrsHqDgFGCG8m02NzjooCxsvMO0N0jucM/qcj3PppHjujB0APLII08FYrhPLQW19TT0U1XLkfdQ438Z4jPRBFWTOpXRERROdvTtlHeLd3gOhzj4K6RRy7Kr6OrjSWy6Xe21tRHTzSVJMTZTu73HQE+5dMHBVO97JWq8tJqYS2cjSeM4cPPkfeq7TXS8bCVkVLd5HV1mldux1HOP6HwPuTldixhi045eUdORa1vraa40sdVRTNmhkHdc06FbK2MgiIgAsELKwUAc3292KgjinvVqeymfHmSeLg13UjofDmqTaKMVBNXUd7JwxpGi6n6UHvZsbWbme8+JrvIvGVz+hAbRQgaDsx+yW8iclHin0M+PCMpcmuzeoqOetl7KnZkjiToGptLbZbVaH1D52EvcI2hueJ/2yrRsxTgWkSsGXPe7f8AccBQ3pJifJZ45CSGQvDj4kkNH7n4JWMfcMyl1hHNeKstoqvWKc7574OMeGAq0tm31JpagP8Aw4IITFkcoyhLiy4U08lNOyeF2HtOQrbb7zS1jQHv7Ofm12mfJUinnZUQtljPdcPh4Kw2SwGt3ZqvIhdq1g4u8T0Sq+jeWMZLVHG6Q4aNOa24qdkfiVmmp4qWFsVOwMjaNGheq0UcCzk2BhY8lleT52MOOJ6BWyVS+j0Ogyom9TUb6OYV4iNE1pMvajIK1rlfYYZxSs36mrd7FJTDfefPoPErVuWzdTc7LVz3p7WT9kTT00Lu5AeIJP4nePDopUZS1onKjvZpeiSRxkvLIA8UAla6He5E72nw3V0VUL0V3Wi+wY7e6aCOrbK/7veAc8HUHHPp7lfAnI6F5/yMoiKxUIiIAi9pbZ9sWOsoBjelj7meG8NR8wFx60THsnUk7THPTkscx3HT/mF3VUrbHYdt2nNytUjaa4Ad7TDZfPofFZW180a1WcGQ1gvhtbnRyMMlO85IHFp6hSG0N0tF1trqY9rJklwZuY72DjJPiQfcqfVwX62u3LhZqh2P6sbC5p94BCipr5K5uIYhGfzE5wlFCxdDTdb7IpzS1xa7iDgrMbDJI1jeLjgLD3F7i5ziXE5JPMrZtYBuEG9w3lu+kZrtlpt1PDAYIn/9oEb5/ddLtffpWS4xvNBA6DouaDOFf9lJzPaGFzsua9wPx/3Ssdm1v8TfuNYKGnEvZPle5wZHFGO89x4ALUkn2gLfurNT+G9WjT4NW5XPZDCKiT2YTv53c7vIn3Albsbp3sa5j4XNIyHDOCEzBJ7FZdaK6+Layo09VtlMPzOnfJ8gAjdl6+r/APL3yZ0Z9qGjYIWnw3tXKybk59qVg/tb9V51ElNSMMtZUsY1vF00gaB/C0UIr4KOcvs+LVabfaYeyt1LHC08S0au8zxK962op6Wlkmq5GshaO85yg5dqoKh/Y2GmlukvDtIu7Az+6Q6fDJXlBQTvqWV18qW1NUw5hp4x9zTnwH4nfqPuwrTsjFERg2ym7eWm10FrguNLTupLjPVb0YDjvEHJJI5Y0OnA6LqlC6V1FA6oGJjG0yDo7Gq5zSf9V+kEOc3tKC1t56tLgf5d/iumBRWusk2fRlERamYREQAWFlEAfJGAuKekPZx1luzqmnYBQ1Tt5mPwP/E3+Qu2rRvNrprxb5aKsZvRSDjzaeRHiFWSyWjLDPzovuGQxTMkHFrgQpPaSwVmz9e6nqml0ZJMUwGkg+vUKJWLQwn9FxhlbNE2Rhy1wyFN7NXA0lfDE92IpX4PgSMfvhUCjuElKzcB3m53gD/zgVP0tZFVb3Yuw5uDjgQlZQcexhSjNYOvEA6EaKKdY2xk+oV9fQMJz2dPICwHwa4HHkMBRlp2oY4NiuB3SABvgcfH+firJFNDMT2UjH4/KQdFpGX0Lyg1siXWGWTSpvt3kHhM1n+LQkGylkikEr6P1mYf1KqR0zv9RKm1qV9yobbEZa+qhgYPzvAPuHNTybK4PXs3NYGMLY2DQBrcKl7XX59Pi02zM1zqu4AziwO0z58cfFaO0XpCdPmksET+93fWHtO8fBrf5PwU96P9kX2oG6XUF9xm1AfqYgeOT+Y81aNXJ9kufFExsXs+zZ6zsp3YdUv787xzd08hwU+BhZRNroWbyEREAEREAEREAEREAaF4tNHeaJ1JcIWyxO1HVp6g8iuQbVbEXCxF88ANXQjXtGDvMH6h/I0XbljCq45LRk0fmfllfUb3RuDo3FrscQV2++7DWS7udK6E0tQf61OQ0k+I4FU24ei24R5db62CZv5ZQWH46rNwZqrEylsudYzQTuI/UAV7NvlwYQWTBpHAtbjCl5PR/tOx2G25rx+ZtRHj5kL1pfRztHM7EsFPTjrLOD/jlV9P9FvU/ZDSbRXqRu666VQb0bIR+y1qKjr7zWtgpo5auofrnOSB1JPAeK6NavRZTsLX3aufL1jgG6PidVe7ZaqG1U4gt9NHBHzDRqfM81eNZR2L4KxsXsLBZNytuBZUXHGmPYi/t6nxV0CwAsrRLBk3kIiKSAiIgAiIgAiIgAiIgAiIgAiIgAiIgAiIgAiIgAiIgA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leadformix.com/blog/wp-content/uploads/2013/05/blog-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72" y="2770238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820150" cy="970450"/>
          </a:xfrm>
        </p:spPr>
        <p:txBody>
          <a:bodyPr/>
          <a:lstStyle/>
          <a:p>
            <a:r>
              <a:rPr lang="en-CA" dirty="0" smtClean="0"/>
              <a:t>Track website visits</a:t>
            </a:r>
            <a:endParaRPr lang="en-CA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1"/>
          </p:nvPr>
        </p:nvSpPr>
        <p:spPr>
          <a:xfrm>
            <a:off x="891540" y="2210857"/>
            <a:ext cx="11300459" cy="418803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Name the campaign and segment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Create “URL Builder” links for each combination of campaign/segment</a:t>
            </a:r>
          </a:p>
          <a:p>
            <a:pPr marL="857250" lvl="1" indent="-457200"/>
            <a:r>
              <a:rPr lang="en-CA" sz="2000" dirty="0"/>
              <a:t>https://support.google.com/analytics/answer/1033867?hl=en</a:t>
            </a:r>
            <a:endParaRPr lang="en-C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Use “URL Builder” links for all links to your website in the email</a:t>
            </a:r>
          </a:p>
          <a:p>
            <a:pPr marL="857250" lvl="1" indent="-457200"/>
            <a:r>
              <a:rPr lang="en-CA" sz="2000" dirty="0" smtClean="0"/>
              <a:t>Note: some email management systems do this automatically!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Check Google Analytics to see how many visits came from each campaign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cAlwMBIgACEQEDEQH/xAAcAAEAAgMBAQEAAAAAAAAAAAAABQYBBAcDAgj/xAA+EAABAwMBBQQHBwMDBQEAAAABAAIDBAURIQYSMUFREyJhcQcUMoGRodEVI0JSYrHBQ3KyouHwJjM1gpIk/8QAGgEAAgMBAQAAAAAAAAAAAAAAAAQBAgMFBv/EACURAAICAgIBBAIDAAAAAAAAAAABAgMRMRIhBBMiQVEFYTKBof/aAAwDAQACEQMRAD8A7iiIgAiIgAiIgAi8Kqrgo6d1RVTRwws1c+R2AFQr16TI+1dT2GjNW8f1nkhvuHE/JBODoeVlccm2p2ulcZPXI4GgZ3GsaB+ytdp2pudubANqI4fVpx3a6E92MnUB45A9eCib9PHPrOiIYnni84LwsE4UVeNorXZqds9dVMaHjMbGnedIPAc/NUe4bc3q4RPmtVLDbaBuf/2Vrw0EdcnT3DKMkpHTcpkL8+3Da+pjfvv2wnmk6Uzpd35ANVg2K9J0vrTKa71IqadxwZnDEkXQnqOqO1tBhfDOxovljg5ocCCDqCF9KSAiIgAiIgAiIgAiIgAoLanaei2cpe0qXb87x91A32nePgPFa+2e1VPs7RgM3Za6UHsYc/6j4fuuXRwVFdVuuV2kdNUya4cdB08vLkr11ytlxiZ22xqjykelxrLptPUCpu0xZTAkxQN0AHgP5OqzMyajoZDagxlQxu9DvDILhqM54raXnNNHCzekdgcV1qvFhCLRxrfLssln/CU2b2gtm1dHJBU0jY7nCwiakPdJOOLDzH7c16NvME1K222mI1c1I5sNbQ1g3JGw4wXOLtNNDnUFc8LIblXC6U1QbfS0MgdJdQcY6MYPxvPIfFau1+2tbtC59PBvU1v0G4Dh82OBkI4+XALz9v41erjlmK/eju1eV7OTjhslr7tBYbPWTNscRuVU07sc1SS6CDwaPx48dFTbtdrheJ+1udVJUOB7od7Lf7WjQe5aQHRE9CuMFhGUpuWwvWleY6mN7dDvD368F5eC27XTuqa+GNjd47wOOpzp88K0tdkR2fqDYWd9TslbJZSS/st0k88Egfsp5R9hofsyzUVFzgha0+eNfmpBKo2YREUgEREAEREAFDbUX+DZ+1Pq5gHyHuwxZwXv+nMqUqJ46aF80zwyKNpc5zuAAXEb3eHbT341dRltHCS2CM8hnTPidCVMYSnJRjtlZTjCLlLSPiL1m6Vr7tdHmWaV280O4Dpp06Bb6wMcsLxrKmOkgdLK4AAZ1XcqqjVHijg3XSunlnzXVsNFA6WV4aGjJJ5KnTVcl9fNUVc76WzUxHbvHtSHiGNHN56cBxK1K2sl2grnNMpgooT2kkhHsM/MRzceAHU+ZWtUTyXR8UFHGYaCm0gicfYB4ucebzzKV8i/PtWh/wAbxePulszcK6e8PigpYPV6Cny2mpWu7kQPMn8TzzcdV8RWl/F8jBjlgn6KQpqOOmA3cucPxFbLGPlfuxtLndAMlcudz+DqRpXyaraKnAGYY8jnhej6aB+N+NrscDzCmaK0yOcH1Q7Nn5c6lb32XTDOWZz0JGiWd/exhUtrRTKy2se0ugG4/wDKOB+ivPoZ2XNbc/tKoj+5pSHa8N/i0e7ifctd9opHNw1jm6cQ4n91avRvfZLZcPsCuc3sJnE07wMYceXv/dawv5riZ2U8fcdUAWVgLK1MAiIgAiIgAiLznkZDC+WR26yNpc4nkAEAc99K98c2OKx0jz2k2JJ906hvJvvOvuVEijEbA0cAF9VVY673isucucyyEtB5DgPlhZXV/H04j6j2zk/kLsy9JaRsU1SY8MkyWcsclTdprs+5VfqdPkxg4OD7bvoPqpPaO4+pUgjiOJ5cgfpHMqn0+853ZxDvv7ox05q3lW49qI8OnPvl/RutYagCipnYgY7emlH9V3XyHAD3qWhiZCwRxNw0fNfNLTspoQwDXi49Spiz0Ink7aUZYw6DkSuHdbk7tVeDFvtbpw2SfLIzwA4lTcMEUDN2FgaPALao6WWsqo6aBuXvOB4eKu1LaKC3RNa2Jk84GssozjyCScnLsbSUOvkoOR1CyugPjppu66GN/wD6DC+G2+jY4ObSwh3UMCoX5fZWbNZjVkTVTXNp/DQv8vqtnaawU5oPXbYx1PWUf3rCx2d7GvuOmQfBWbGmAMBeZgYRncxkY8/NWUsPopJZ2SOxt5N92epq2THbaslA/MDj56H3qcVA9EBLbPXwZ0jqsAdO6Por+ulF5WTnyWGERFJAREQAVd9INSaXZG4uacF8fZ//AEcKxKv7eUElx2WrYYWl0jW9o1o4u3TnCh6Jjs41Rt3aZnjqvYkAEk4A4rwopBJC1udQF5Xd0hoZYonASyDdBJxgHj8l3q7IRoUlrB5+2uc/IcGu2ym3asdXV8su8SzO6zyHD6rdsVNgOqXj9LP5W1S7LySs3g2Z4xxGGj5qR+z5qOIMML2sYMZx9Fw7vIjPTPQU+O4JZR5FvRWmkp+wpYowMYaM+aq44jzVzbwHkufc+kP1JZZYdi4QwVdWRl7QI2npnU/wpmoaZHNjBxvHJKidkp27tRTHiSHjx0wp/dWL7RbTyeOGRADIaOQzhZaQ4ZaQR4KNrLfXXCrfmrdRUbMBghAMsnUknRo+a26C3Gic4NramdhHszlrsHqDgFGCG8m02NzjooCxsvMO0N0jucM/qcj3PppHjujB0APLII08FYrhPLQW19TT0U1XLkfdQ438Z4jPRBFWTOpXRERROdvTtlHeLd3gOhzj4K6RRy7Kr6OrjSWy6Xe21tRHTzSVJMTZTu73HQE+5dMHBVO97JWq8tJqYS2cjSeM4cPPkfeq7TXS8bCVkVLd5HV1mldux1HOP6HwPuTldixhi045eUdORa1vraa40sdVRTNmhkHdc06FbK2MgiIgAsELKwUAc3292KgjinvVqeymfHmSeLg13UjofDmqTaKMVBNXUd7JwxpGi6n6UHvZsbWbme8+JrvIvGVz+hAbRQgaDsx+yW8iclHin0M+PCMpcmuzeoqOetl7KnZkjiToGptLbZbVaH1D52EvcI2hueJ/2yrRsxTgWkSsGXPe7f8AccBQ3pJifJZ45CSGQvDj4kkNH7n4JWMfcMyl1hHNeKstoqvWKc7574OMeGAq0tm31JpagP8Aw4IITFkcoyhLiy4U08lNOyeF2HtOQrbb7zS1jQHv7Ofm12mfJUinnZUQtljPdcPh4Kw2SwGt3ZqvIhdq1g4u8T0Sq+jeWMZLVHG6Q4aNOa24qdkfiVmmp4qWFsVOwMjaNGheq0UcCzk2BhY8lleT52MOOJ6BWyVS+j0Ogyom9TUb6OYV4iNE1pMvajIK1rlfYYZxSs36mrd7FJTDfefPoPErVuWzdTc7LVz3p7WT9kTT00Lu5AeIJP4nePDopUZS1onKjvZpeiSRxkvLIA8UAla6He5E72nw3V0VUL0V3Wi+wY7e6aCOrbK/7veAc8HUHHPp7lfAnI6F5/yMoiKxUIiIAi9pbZ9sWOsoBjelj7meG8NR8wFx60THsnUk7THPTkscx3HT/mF3VUrbHYdt2nNytUjaa4Ad7TDZfPofFZW180a1WcGQ1gvhtbnRyMMlO85IHFp6hSG0N0tF1trqY9rJklwZuY72DjJPiQfcqfVwX62u3LhZqh2P6sbC5p94BCipr5K5uIYhGfzE5wlFCxdDTdb7IpzS1xa7iDgrMbDJI1jeLjgLD3F7i5ziXE5JPMrZtYBuEG9w3lu+kZrtlpt1PDAYIn/9oEb5/ddLtffpWS4xvNBA6DouaDOFf9lJzPaGFzsua9wPx/3Ssdm1v8TfuNYKGnEvZPle5wZHFGO89x4ALUkn2gLfurNT+G9WjT4NW5XPZDCKiT2YTv53c7vIn3Albsbp3sa5j4XNIyHDOCEzBJ7FZdaK6+Layo09VtlMPzOnfJ8gAjdl6+r/APL3yZ0Z9qGjYIWnw3tXKybk59qVg/tb9V51ElNSMMtZUsY1vF00gaB/C0UIr4KOcvs+LVabfaYeyt1LHC08S0au8zxK962op6Wlkmq5GshaO85yg5dqoKh/Y2GmlukvDtIu7Az+6Q6fDJXlBQTvqWV18qW1NUw5hp4x9zTnwH4nfqPuwrTsjFERg2ym7eWm10FrguNLTupLjPVb0YDjvEHJJI5Y0OnA6LqlC6V1FA6oGJjG0yDo7Gq5zSf9V+kEOc3tKC1t56tLgf5d/iumBRWusk2fRlERamYREQAWFlEAfJGAuKekPZx1luzqmnYBQ1Tt5mPwP/E3+Qu2rRvNrprxb5aKsZvRSDjzaeRHiFWSyWjLDPzovuGQxTMkHFrgQpPaSwVmz9e6nqml0ZJMUwGkg+vUKJWLQwn9FxhlbNE2Rhy1wyFN7NXA0lfDE92IpX4PgSMfvhUCjuElKzcB3m53gD/zgVP0tZFVb3Yuw5uDjgQlZQcexhSjNYOvEA6EaKKdY2xk+oV9fQMJz2dPICwHwa4HHkMBRlp2oY4NiuB3SABvgcfH+firJFNDMT2UjH4/KQdFpGX0Lyg1siXWGWTSpvt3kHhM1n+LQkGylkikEr6P1mYf1KqR0zv9RKm1qV9yobbEZa+qhgYPzvAPuHNTybK4PXs3NYGMLY2DQBrcKl7XX59Pi02zM1zqu4AziwO0z58cfFaO0XpCdPmksET+93fWHtO8fBrf5PwU96P9kX2oG6XUF9xm1AfqYgeOT+Y81aNXJ9kufFExsXs+zZ6zsp3YdUv787xzd08hwU+BhZRNroWbyEREAEREAEREAEREAaF4tNHeaJ1JcIWyxO1HVp6g8iuQbVbEXCxF88ANXQjXtGDvMH6h/I0XbljCq45LRk0fmfllfUb3RuDo3FrscQV2++7DWS7udK6E0tQf61OQ0k+I4FU24ei24R5db62CZv5ZQWH46rNwZqrEylsudYzQTuI/UAV7NvlwYQWTBpHAtbjCl5PR/tOx2G25rx+ZtRHj5kL1pfRztHM7EsFPTjrLOD/jlV9P9FvU/ZDSbRXqRu666VQb0bIR+y1qKjr7zWtgpo5auofrnOSB1JPAeK6NavRZTsLX3aufL1jgG6PidVe7ZaqG1U4gt9NHBHzDRqfM81eNZR2L4KxsXsLBZNytuBZUXHGmPYi/t6nxV0CwAsrRLBk3kIiKSAiIgAiIgAiIgAiIgAiIgAiIgAiIgAiIgAiIgAiIgA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721" y="5844745"/>
            <a:ext cx="11828207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CA" sz="1400" dirty="0"/>
              <a:t>http://www.techsoupcanada.ca/Microsoft/windows-8-is-here</a:t>
            </a:r>
            <a:r>
              <a:rPr lang="en-CA" sz="1400" b="1" dirty="0"/>
              <a:t>?utm_source=customer_service&amp;utm_medium=email&amp;utm_campaign=email_signature</a:t>
            </a:r>
          </a:p>
        </p:txBody>
      </p:sp>
    </p:spTree>
    <p:extLst>
      <p:ext uri="{BB962C8B-B14F-4D97-AF65-F5344CB8AC3E}">
        <p14:creationId xmlns:p14="http://schemas.microsoft.com/office/powerpoint/2010/main" val="205072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Reminder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06930" y="2121368"/>
            <a:ext cx="1065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3600" dirty="0">
                <a:solidFill>
                  <a:schemeClr val="bg2"/>
                </a:solidFill>
                <a:latin typeface="+mj-lt"/>
              </a:rPr>
              <a:t>You can hear us, but we can’t hear </a:t>
            </a:r>
            <a:r>
              <a:rPr lang="en-CA" sz="3600" dirty="0" smtClean="0">
                <a:solidFill>
                  <a:schemeClr val="bg2"/>
                </a:solidFill>
                <a:latin typeface="+mj-lt"/>
              </a:rPr>
              <a:t>you!!</a:t>
            </a:r>
            <a:endParaRPr lang="en-CA" sz="36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38" y="2776235"/>
            <a:ext cx="5064721" cy="40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000" y="447188"/>
            <a:ext cx="11820150" cy="970450"/>
          </a:xfrm>
        </p:spPr>
        <p:txBody>
          <a:bodyPr/>
          <a:lstStyle/>
          <a:p>
            <a:r>
              <a:rPr lang="en-CA" dirty="0" smtClean="0"/>
              <a:t>A/B Testing</a:t>
            </a:r>
            <a:endParaRPr lang="en-CA" dirty="0"/>
          </a:p>
        </p:txBody>
      </p:sp>
      <p:sp>
        <p:nvSpPr>
          <p:cNvPr id="16" name="Content Placeholder 5"/>
          <p:cNvSpPr>
            <a:spLocks noGrp="1"/>
          </p:cNvSpPr>
          <p:nvPr>
            <p:ph sz="half" idx="1"/>
          </p:nvPr>
        </p:nvSpPr>
        <p:spPr>
          <a:xfrm>
            <a:off x="891541" y="2210857"/>
            <a:ext cx="7927994" cy="418803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Decide which to test &amp; create 2 options</a:t>
            </a:r>
          </a:p>
          <a:p>
            <a:pPr marL="857250" lvl="1" indent="-457200"/>
            <a:r>
              <a:rPr lang="en-CA" sz="2000" dirty="0" smtClean="0"/>
              <a:t>Subject line</a:t>
            </a:r>
          </a:p>
          <a:p>
            <a:pPr marL="857250" lvl="1" indent="-457200"/>
            <a:r>
              <a:rPr lang="en-CA" sz="2000" dirty="0" smtClean="0"/>
              <a:t>“From” name</a:t>
            </a:r>
          </a:p>
          <a:p>
            <a:pPr marL="857250" lvl="1" indent="-457200"/>
            <a:r>
              <a:rPr lang="en-CA" sz="2000" dirty="0" smtClean="0"/>
              <a:t>Email content – design, call to action, text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Send each option to a small portion of your list</a:t>
            </a:r>
          </a:p>
          <a:p>
            <a:pPr marL="857250" lvl="1" indent="-457200"/>
            <a:r>
              <a:rPr lang="en-CA" sz="2000" dirty="0" smtClean="0"/>
              <a:t>5-15%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 smtClean="0"/>
              <a:t>See which is more successful &amp; send to the rest of your list!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  <a:p>
            <a:endParaRPr lang="en-CA" sz="2400" dirty="0" smtClean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JcAlwMBIgACEQEDEQH/xAAcAAEAAgMBAQEAAAAAAAAAAAAABQYBBAcDAgj/xAA+EAABAwMBBQQHBwMDBQEAAAABAAIDBAURIQYSMUFREyJhcQcUMoGRodEVI0JSYrHBQ3KyouHwJjM1gpIk/8QAGgEAAgMBAQAAAAAAAAAAAAAAAAQBAgMFBv/EACURAAICAgIBBAIDAAAAAAAAAAABAgMRMRIhBBMiQVEFYTKBof/aAAwDAQACEQMRAD8A7iiIgAiIgAiIgAi8Kqrgo6d1RVTRwws1c+R2AFQr16TI+1dT2GjNW8f1nkhvuHE/JBODoeVlccm2p2ulcZPXI4GgZ3GsaB+ytdp2pudubANqI4fVpx3a6E92MnUB45A9eCib9PHPrOiIYnni84LwsE4UVeNorXZqds9dVMaHjMbGnedIPAc/NUe4bc3q4RPmtVLDbaBuf/2Vrw0EdcnT3DKMkpHTcpkL8+3Da+pjfvv2wnmk6Uzpd35ANVg2K9J0vrTKa71IqadxwZnDEkXQnqOqO1tBhfDOxovljg5ocCCDqCF9KSAiIgAiIgAiIgAiIgAoLanaei2cpe0qXb87x91A32nePgPFa+2e1VPs7RgM3Za6UHsYc/6j4fuuXRwVFdVuuV2kdNUya4cdB08vLkr11ytlxiZ22xqjykelxrLptPUCpu0xZTAkxQN0AHgP5OqzMyajoZDagxlQxu9DvDILhqM54raXnNNHCzekdgcV1qvFhCLRxrfLssln/CU2b2gtm1dHJBU0jY7nCwiakPdJOOLDzH7c16NvME1K222mI1c1I5sNbQ1g3JGw4wXOLtNNDnUFc8LIblXC6U1QbfS0MgdJdQcY6MYPxvPIfFau1+2tbtC59PBvU1v0G4Dh82OBkI4+XALz9v41erjlmK/eju1eV7OTjhslr7tBYbPWTNscRuVU07sc1SS6CDwaPx48dFTbtdrheJ+1udVJUOB7od7Lf7WjQe5aQHRE9CuMFhGUpuWwvWleY6mN7dDvD368F5eC27XTuqa+GNjd47wOOpzp88K0tdkR2fqDYWd9TslbJZSS/st0k88Egfsp5R9hofsyzUVFzgha0+eNfmpBKo2YREUgEREAEREAFDbUX+DZ+1Pq5gHyHuwxZwXv+nMqUqJ46aF80zwyKNpc5zuAAXEb3eHbT341dRltHCS2CM8hnTPidCVMYSnJRjtlZTjCLlLSPiL1m6Vr7tdHmWaV280O4Dpp06Bb6wMcsLxrKmOkgdLK4AAZ1XcqqjVHijg3XSunlnzXVsNFA6WV4aGjJJ5KnTVcl9fNUVc76WzUxHbvHtSHiGNHN56cBxK1K2sl2grnNMpgooT2kkhHsM/MRzceAHU+ZWtUTyXR8UFHGYaCm0gicfYB4ucebzzKV8i/PtWh/wAbxePulszcK6e8PigpYPV6Cny2mpWu7kQPMn8TzzcdV8RWl/F8jBjlgn6KQpqOOmA3cucPxFbLGPlfuxtLndAMlcudz+DqRpXyaraKnAGYY8jnhej6aB+N+NrscDzCmaK0yOcH1Q7Nn5c6lb32XTDOWZz0JGiWd/exhUtrRTKy2se0ugG4/wDKOB+ivPoZ2XNbc/tKoj+5pSHa8N/i0e7ifctd9opHNw1jm6cQ4n91avRvfZLZcPsCuc3sJnE07wMYceXv/dawv5riZ2U8fcdUAWVgLK1MAiIgAiIgAiLznkZDC+WR26yNpc4nkAEAc99K98c2OKx0jz2k2JJ906hvJvvOvuVEijEbA0cAF9VVY673isucucyyEtB5DgPlhZXV/H04j6j2zk/kLsy9JaRsU1SY8MkyWcsclTdprs+5VfqdPkxg4OD7bvoPqpPaO4+pUgjiOJ5cgfpHMqn0+853ZxDvv7ox05q3lW49qI8OnPvl/RutYagCipnYgY7emlH9V3XyHAD3qWhiZCwRxNw0fNfNLTspoQwDXi49Spiz0Ink7aUZYw6DkSuHdbk7tVeDFvtbpw2SfLIzwA4lTcMEUDN2FgaPALao6WWsqo6aBuXvOB4eKu1LaKC3RNa2Jk84GssozjyCScnLsbSUOvkoOR1CyugPjppu66GN/wD6DC+G2+jY4ObSwh3UMCoX5fZWbNZjVkTVTXNp/DQv8vqtnaawU5oPXbYx1PWUf3rCx2d7GvuOmQfBWbGmAMBeZgYRncxkY8/NWUsPopJZ2SOxt5N92epq2THbaslA/MDj56H3qcVA9EBLbPXwZ0jqsAdO6Por+ulF5WTnyWGERFJAREQAVd9INSaXZG4uacF8fZ//AEcKxKv7eUElx2WrYYWl0jW9o1o4u3TnCh6Jjs41Rt3aZnjqvYkAEk4A4rwopBJC1udQF5Xd0hoZYonASyDdBJxgHj8l3q7IRoUlrB5+2uc/IcGu2ym3asdXV8su8SzO6zyHD6rdsVNgOqXj9LP5W1S7LySs3g2Z4xxGGj5qR+z5qOIMML2sYMZx9Fw7vIjPTPQU+O4JZR5FvRWmkp+wpYowMYaM+aq44jzVzbwHkufc+kP1JZZYdi4QwVdWRl7QI2npnU/wpmoaZHNjBxvHJKidkp27tRTHiSHjx0wp/dWL7RbTyeOGRADIaOQzhZaQ4ZaQR4KNrLfXXCrfmrdRUbMBghAMsnUknRo+a26C3Gic4NramdhHszlrsHqDgFGCG8m02NzjooCxsvMO0N0jucM/qcj3PppHjujB0APLII08FYrhPLQW19TT0U1XLkfdQ438Z4jPRBFWTOpXRERROdvTtlHeLd3gOhzj4K6RRy7Kr6OrjSWy6Xe21tRHTzSVJMTZTu73HQE+5dMHBVO97JWq8tJqYS2cjSeM4cPPkfeq7TXS8bCVkVLd5HV1mldux1HOP6HwPuTldixhi045eUdORa1vraa40sdVRTNmhkHdc06FbK2MgiIgAsELKwUAc3292KgjinvVqeymfHmSeLg13UjofDmqTaKMVBNXUd7JwxpGi6n6UHvZsbWbme8+JrvIvGVz+hAbRQgaDsx+yW8iclHin0M+PCMpcmuzeoqOetl7KnZkjiToGptLbZbVaH1D52EvcI2hueJ/2yrRsxTgWkSsGXPe7f8AccBQ3pJifJZ45CSGQvDj4kkNH7n4JWMfcMyl1hHNeKstoqvWKc7574OMeGAq0tm31JpagP8Aw4IITFkcoyhLiy4U08lNOyeF2HtOQrbb7zS1jQHv7Ofm12mfJUinnZUQtljPdcPh4Kw2SwGt3ZqvIhdq1g4u8T0Sq+jeWMZLVHG6Q4aNOa24qdkfiVmmp4qWFsVOwMjaNGheq0UcCzk2BhY8lleT52MOOJ6BWyVS+j0Ogyom9TUb6OYV4iNE1pMvajIK1rlfYYZxSs36mrd7FJTDfefPoPErVuWzdTc7LVz3p7WT9kTT00Lu5AeIJP4nePDopUZS1onKjvZpeiSRxkvLIA8UAla6He5E72nw3V0VUL0V3Wi+wY7e6aCOrbK/7veAc8HUHHPp7lfAnI6F5/yMoiKxUIiIAi9pbZ9sWOsoBjelj7meG8NR8wFx60THsnUk7THPTkscx3HT/mF3VUrbHYdt2nNytUjaa4Ad7TDZfPofFZW180a1WcGQ1gvhtbnRyMMlO85IHFp6hSG0N0tF1trqY9rJklwZuY72DjJPiQfcqfVwX62u3LhZqh2P6sbC5p94BCipr5K5uIYhGfzE5wlFCxdDTdb7IpzS1xa7iDgrMbDJI1jeLjgLD3F7i5ziXE5JPMrZtYBuEG9w3lu+kZrtlpt1PDAYIn/9oEb5/ddLtffpWS4xvNBA6DouaDOFf9lJzPaGFzsua9wPx/3Ssdm1v8TfuNYKGnEvZPle5wZHFGO89x4ALUkn2gLfurNT+G9WjT4NW5XPZDCKiT2YTv53c7vIn3Albsbp3sa5j4XNIyHDOCEzBJ7FZdaK6+Layo09VtlMPzOnfJ8gAjdl6+r/APL3yZ0Z9qGjYIWnw3tXKybk59qVg/tb9V51ElNSMMtZUsY1vF00gaB/C0UIr4KOcvs+LVabfaYeyt1LHC08S0au8zxK962op6Wlkmq5GshaO85yg5dqoKh/Y2GmlukvDtIu7Az+6Q6fDJXlBQTvqWV18qW1NUw5hp4x9zTnwH4nfqPuwrTsjFERg2ym7eWm10FrguNLTupLjPVb0YDjvEHJJI5Y0OnA6LqlC6V1FA6oGJjG0yDo7Gq5zSf9V+kEOc3tKC1t56tLgf5d/iumBRWusk2fRlERamYREQAWFlEAfJGAuKekPZx1luzqmnYBQ1Tt5mPwP/E3+Qu2rRvNrprxb5aKsZvRSDjzaeRHiFWSyWjLDPzovuGQxTMkHFrgQpPaSwVmz9e6nqml0ZJMUwGkg+vUKJWLQwn9FxhlbNE2Rhy1wyFN7NXA0lfDE92IpX4PgSMfvhUCjuElKzcB3m53gD/zgVP0tZFVb3Yuw5uDjgQlZQcexhSjNYOvEA6EaKKdY2xk+oV9fQMJz2dPICwHwa4HHkMBRlp2oY4NiuB3SABvgcfH+firJFNDMT2UjH4/KQdFpGX0Lyg1siXWGWTSpvt3kHhM1n+LQkGylkikEr6P1mYf1KqR0zv9RKm1qV9yobbEZa+qhgYPzvAPuHNTybK4PXs3NYGMLY2DQBrcKl7XX59Pi02zM1zqu4AziwO0z58cfFaO0XpCdPmksET+93fWHtO8fBrf5PwU96P9kX2oG6XUF9xm1AfqYgeOT+Y81aNXJ9kufFExsXs+zZ6zsp3YdUv787xzd08hwU+BhZRNroWbyEREAEREAEREAEREAaF4tNHeaJ1JcIWyxO1HVp6g8iuQbVbEXCxF88ANXQjXtGDvMH6h/I0XbljCq45LRk0fmfllfUb3RuDo3FrscQV2++7DWS7udK6E0tQf61OQ0k+I4FU24ei24R5db62CZv5ZQWH46rNwZqrEylsudYzQTuI/UAV7NvlwYQWTBpHAtbjCl5PR/tOx2G25rx+ZtRHj5kL1pfRztHM7EsFPTjrLOD/jlV9P9FvU/ZDSbRXqRu666VQb0bIR+y1qKjr7zWtgpo5auofrnOSB1JPAeK6NavRZTsLX3aufL1jgG6PidVe7ZaqG1U4gt9NHBHzDRqfM81eNZR2L4KxsXsLBZNytuBZUXHGmPYi/t6nxV0CwAsrRLBk3kIiKSAiIgAiIgAiIgAiIgAiIgAiIgAiIgAiIgAiIgAiIgA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0374" y="5905174"/>
            <a:ext cx="74172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Resources:</a:t>
            </a:r>
          </a:p>
          <a:p>
            <a:r>
              <a:rPr lang="en-CA" dirty="0" smtClean="0"/>
              <a:t>http</a:t>
            </a:r>
            <a:r>
              <a:rPr lang="en-CA" dirty="0"/>
              <a:t>://wiredimpact.com/blog/test-nonprofit-newsletter</a:t>
            </a:r>
            <a:r>
              <a:rPr lang="en-CA" dirty="0" smtClean="0"/>
              <a:t>/</a:t>
            </a:r>
          </a:p>
          <a:p>
            <a:r>
              <a:rPr lang="en-CA" dirty="0"/>
              <a:t>http://www.slideshare.net/charityexpress/prove-it-ab-testing-for-nonprofits</a:t>
            </a:r>
          </a:p>
        </p:txBody>
      </p:sp>
      <p:pic>
        <p:nvPicPr>
          <p:cNvPr id="1026" name="Picture 2" descr="http://www.bethkanter.org/wp-content/uploads/1-28-2014-9-50-42-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08" y="2414547"/>
            <a:ext cx="2685947" cy="38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3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Anti-Spam Legislation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05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communications included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Emails, text messages, messages on social media</a:t>
            </a:r>
          </a:p>
          <a:p>
            <a:r>
              <a:rPr lang="en-CA" sz="2400" dirty="0" smtClean="0"/>
              <a:t>With topics such as:</a:t>
            </a:r>
          </a:p>
          <a:p>
            <a:pPr lvl="1"/>
            <a:r>
              <a:rPr lang="en-CA" sz="2000" dirty="0" smtClean="0"/>
              <a:t>Selling tickets to an event / performance</a:t>
            </a:r>
          </a:p>
          <a:p>
            <a:pPr lvl="1"/>
            <a:r>
              <a:rPr lang="en-CA" sz="2000" dirty="0" smtClean="0"/>
              <a:t>Promoting services</a:t>
            </a:r>
          </a:p>
          <a:p>
            <a:pPr lvl="1"/>
            <a:r>
              <a:rPr lang="en-CA" sz="2000" dirty="0" smtClean="0"/>
              <a:t>Asking for donations</a:t>
            </a:r>
          </a:p>
          <a:p>
            <a:pPr lvl="1"/>
            <a:r>
              <a:rPr lang="en-CA" sz="2000" dirty="0" smtClean="0"/>
              <a:t>E-newsletters</a:t>
            </a:r>
          </a:p>
          <a:p>
            <a:pPr lvl="1"/>
            <a:r>
              <a:rPr lang="en-CA" sz="2000" dirty="0" smtClean="0"/>
              <a:t>Promoting your organization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09683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Get consent!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52371"/>
          </a:xfrm>
        </p:spPr>
        <p:txBody>
          <a:bodyPr/>
          <a:lstStyle/>
          <a:p>
            <a:r>
              <a:rPr lang="en-CA" dirty="0" smtClean="0"/>
              <a:t>2 types of consent: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800" b="1" dirty="0" smtClean="0"/>
              <a:t>Express consent</a:t>
            </a:r>
            <a:r>
              <a:rPr lang="en-CA" sz="1800" dirty="0" smtClean="0"/>
              <a:t>: person has given written or oral consent to get specific types of messages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800" b="1" dirty="0" smtClean="0"/>
              <a:t>Implied consent:</a:t>
            </a:r>
            <a:r>
              <a:rPr lang="en-CA" sz="1800" dirty="0" smtClean="0"/>
              <a:t> person has used your services in the last 2 years</a:t>
            </a:r>
          </a:p>
          <a:p>
            <a:pPr marL="1200150" lvl="2" indent="-342900"/>
            <a:r>
              <a:rPr lang="en-CA" dirty="0" smtClean="0"/>
              <a:t>Attended a performance, made a donation, volunteered</a:t>
            </a:r>
          </a:p>
          <a:p>
            <a:pPr marL="400050"/>
            <a:r>
              <a:rPr lang="en-CA" dirty="0" smtClean="0"/>
              <a:t>Always include:</a:t>
            </a:r>
          </a:p>
          <a:p>
            <a:pPr marL="800100" lvl="1"/>
            <a:r>
              <a:rPr lang="en-CA" dirty="0" smtClean="0"/>
              <a:t>Who is sending the message</a:t>
            </a:r>
          </a:p>
          <a:p>
            <a:pPr marL="800100" lvl="1"/>
            <a:r>
              <a:rPr lang="en-CA" dirty="0" smtClean="0"/>
              <a:t>How to contact you (address, phone #, email)</a:t>
            </a:r>
          </a:p>
          <a:p>
            <a:pPr marL="800100" lvl="1"/>
            <a:r>
              <a:rPr lang="en-CA" dirty="0" smtClean="0"/>
              <a:t>A way to unsubscribe</a:t>
            </a:r>
          </a:p>
          <a:p>
            <a:pPr marL="400050"/>
            <a:r>
              <a:rPr lang="en-CA" dirty="0" smtClean="0"/>
              <a:t>Some nuances &amp; exceptions to be aware of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586" y="6211669"/>
            <a:ext cx="1062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Resource: http</a:t>
            </a:r>
            <a:r>
              <a:rPr lang="en-CA" dirty="0"/>
              <a:t>://www.slideshare.net/techsoupcanada/cas-lmaanitzemel2014-0527</a:t>
            </a:r>
          </a:p>
        </p:txBody>
      </p:sp>
    </p:spTree>
    <p:extLst>
      <p:ext uri="{BB962C8B-B14F-4D97-AF65-F5344CB8AC3E}">
        <p14:creationId xmlns:p14="http://schemas.microsoft.com/office/powerpoint/2010/main" val="377210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one next step you plan on taking after this webinar?</a:t>
            </a:r>
          </a:p>
        </p:txBody>
      </p:sp>
    </p:spTree>
    <p:extLst>
      <p:ext uri="{BB962C8B-B14F-4D97-AF65-F5344CB8AC3E}">
        <p14:creationId xmlns:p14="http://schemas.microsoft.com/office/powerpoint/2010/main" val="3459025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Questions? Comments?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2018" y="5271795"/>
            <a:ext cx="10554574" cy="13999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www.techsoupcanada.ca</a:t>
            </a:r>
          </a:p>
          <a:p>
            <a:r>
              <a:rPr lang="en-CA" sz="3200" dirty="0" smtClean="0"/>
              <a:t>@</a:t>
            </a:r>
            <a:r>
              <a:rPr lang="en-CA" sz="3200" dirty="0" err="1" smtClean="0"/>
              <a:t>techsoupcanada</a:t>
            </a:r>
            <a:endParaRPr lang="en-CA" sz="3200" dirty="0" smtClean="0"/>
          </a:p>
          <a:p>
            <a:r>
              <a:rPr lang="en-CA" sz="3200" dirty="0" smtClean="0"/>
              <a:t>facebook.com/</a:t>
            </a:r>
            <a:r>
              <a:rPr lang="en-CA" sz="3200" dirty="0" err="1" smtClean="0"/>
              <a:t>techsoupcanada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19542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Webinar tips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solidFill>
                  <a:schemeClr val="bg2"/>
                </a:solidFill>
              </a:rPr>
              <a:t>Can’t hear? </a:t>
            </a:r>
          </a:p>
          <a:p>
            <a:pPr lvl="1"/>
            <a:r>
              <a:rPr lang="en-CA" sz="2800" dirty="0" smtClean="0">
                <a:solidFill>
                  <a:schemeClr val="bg2"/>
                </a:solidFill>
              </a:rPr>
              <a:t>Try turning up your volume</a:t>
            </a:r>
          </a:p>
          <a:p>
            <a:pPr lvl="1"/>
            <a:r>
              <a:rPr lang="en-CA" sz="2800" dirty="0" smtClean="0">
                <a:solidFill>
                  <a:schemeClr val="bg2"/>
                </a:solidFill>
              </a:rPr>
              <a:t>Call in or use headphones</a:t>
            </a:r>
          </a:p>
          <a:p>
            <a:r>
              <a:rPr lang="en-CA" sz="3200" dirty="0" smtClean="0">
                <a:solidFill>
                  <a:schemeClr val="bg2"/>
                </a:solidFill>
              </a:rPr>
              <a:t>Have a question? Use the Q&amp;A box</a:t>
            </a:r>
            <a:endParaRPr lang="en-CA" sz="3200" dirty="0">
              <a:solidFill>
                <a:schemeClr val="bg2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2105" y="2621009"/>
            <a:ext cx="2155891" cy="16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ierney\AppData\Local\Microsoft\Windows\Temporary Internet Files\Content.IE5\N1NBCSRZ\MC90044190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435" y="3805315"/>
            <a:ext cx="2147564" cy="253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3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600" dirty="0" smtClean="0"/>
              <a:t>Digital Marketing 101</a:t>
            </a:r>
            <a:br>
              <a:rPr lang="en-CA" sz="6600" dirty="0" smtClean="0"/>
            </a:br>
            <a:r>
              <a:rPr lang="en-CA" sz="1200" dirty="0" smtClean="0"/>
              <a:t> </a:t>
            </a:r>
            <a:r>
              <a:rPr lang="en-CA" sz="6600" dirty="0" smtClean="0"/>
              <a:t/>
            </a:r>
            <a:br>
              <a:rPr lang="en-CA" sz="6600" dirty="0" smtClean="0"/>
            </a:br>
            <a:r>
              <a:rPr lang="en-CA" sz="3200" dirty="0" smtClean="0"/>
              <a:t>Connecting </a:t>
            </a:r>
            <a:r>
              <a:rPr lang="en-CA" sz="3200" dirty="0"/>
              <a:t>in the inbox with email </a:t>
            </a:r>
            <a:r>
              <a:rPr lang="en-CA" sz="3200" dirty="0" smtClean="0"/>
              <a:t>marketing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200" dirty="0" smtClean="0"/>
              <a:t>May 29, 2014</a:t>
            </a:r>
            <a:endParaRPr lang="en-CA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251031"/>
            <a:ext cx="3018409" cy="80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52060" y="5251031"/>
            <a:ext cx="1257965" cy="663993"/>
          </a:xfrm>
          <a:effectLst/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rgbClr val="FF9900"/>
                </a:solidFill>
              </a:rPr>
              <a:t>with</a:t>
            </a:r>
            <a:endParaRPr lang="en-CA" sz="3600" dirty="0">
              <a:solidFill>
                <a:srgbClr val="FF99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055">
            <a:off x="595412" y="4961618"/>
            <a:ext cx="1985063" cy="12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About </a:t>
            </a:r>
            <a:r>
              <a:rPr lang="en-CA" dirty="0" err="1" smtClean="0"/>
              <a:t>TechSoup</a:t>
            </a:r>
            <a:r>
              <a:rPr lang="en-CA" dirty="0" smtClean="0"/>
              <a:t> Canada</a:t>
            </a:r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775" y="2185025"/>
            <a:ext cx="7353300" cy="3988594"/>
            <a:chOff x="4028698" y="2507455"/>
            <a:chExt cx="7353300" cy="398859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8"/>
            <a:stretch/>
          </p:blipFill>
          <p:spPr bwMode="auto">
            <a:xfrm>
              <a:off x="4028698" y="2637004"/>
              <a:ext cx="7353300" cy="3859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>
              <a:off x="4028698" y="2507455"/>
              <a:ext cx="2705100" cy="1428751"/>
            </a:xfrm>
            <a:prstGeom prst="wedgeEllipseCallout">
              <a:avLst>
                <a:gd name="adj1" fmla="val 68488"/>
                <a:gd name="adj2" fmla="val 33257"/>
              </a:avLst>
            </a:prstGeom>
            <a:solidFill>
              <a:schemeClr val="tx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4028698" y="2798265"/>
              <a:ext cx="27051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latin typeface="+mn-lt"/>
                </a:rPr>
                <a:t>We help nonprofits use technology to </a:t>
              </a:r>
              <a:r>
                <a:rPr lang="en-US" altLang="en-US" sz="1800" b="1" dirty="0">
                  <a:solidFill>
                    <a:schemeClr val="bg1"/>
                  </a:solidFill>
                  <a:latin typeface="+mn-lt"/>
                </a:rPr>
                <a:t>achieve their full potential</a:t>
              </a:r>
              <a:r>
                <a:rPr lang="en-US" altLang="en-US" sz="1800" dirty="0">
                  <a:solidFill>
                    <a:schemeClr val="bg1"/>
                  </a:solidFill>
                  <a:latin typeface="+mn-lt"/>
                </a:rPr>
                <a:t>. </a:t>
              </a:r>
              <a:endParaRPr lang="en-CA" alt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3825" y="6182463"/>
            <a:ext cx="11150600" cy="5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358" tIns="45679" rIns="91358" bIns="45679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01638" algn="l"/>
                <a:tab pos="806450" algn="l"/>
                <a:tab pos="1211263" algn="l"/>
                <a:tab pos="1614488" algn="l"/>
                <a:tab pos="2019300" algn="l"/>
                <a:tab pos="2424113" algn="l"/>
                <a:tab pos="2828925" algn="l"/>
                <a:tab pos="3232150" algn="l"/>
                <a:tab pos="3636963" algn="l"/>
                <a:tab pos="4041775" algn="l"/>
                <a:tab pos="4445000" algn="l"/>
                <a:tab pos="4849813" algn="l"/>
                <a:tab pos="5254625" algn="l"/>
                <a:tab pos="5657850" algn="l"/>
                <a:tab pos="6062663" algn="l"/>
                <a:tab pos="6467475" algn="l"/>
                <a:tab pos="6872288" algn="l"/>
                <a:tab pos="7275513" algn="l"/>
                <a:tab pos="7680325" algn="l"/>
                <a:tab pos="8085138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srgbClr val="000000"/>
                </a:solidFill>
                <a:latin typeface="+mn-lt"/>
              </a:rPr>
              <a:t>Register your organization today, to be eligible to request over 300 products from 25 donor partners! </a:t>
            </a:r>
            <a:br>
              <a:rPr lang="en-US" altLang="en-US" sz="1400" b="1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en-US" sz="1400" b="1" dirty="0" smtClean="0">
                <a:solidFill>
                  <a:srgbClr val="FF6600"/>
                </a:solidFill>
                <a:latin typeface="+mn-lt"/>
              </a:rPr>
              <a:t>www.TechSoupCanada.ca/getting_started</a:t>
            </a:r>
            <a:endParaRPr lang="en-US" altLang="en-US" sz="1400" b="1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96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Technology Donations Program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58644" y="2388397"/>
            <a:ext cx="5499981" cy="27241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2400" b="1" dirty="0" smtClean="0">
                <a:solidFill>
                  <a:schemeClr val="bg1"/>
                </a:solidFill>
              </a:rPr>
              <a:t>Is </a:t>
            </a:r>
            <a:r>
              <a:rPr lang="en-CA" sz="2400" b="1" dirty="0">
                <a:solidFill>
                  <a:schemeClr val="bg1"/>
                </a:solidFill>
              </a:rPr>
              <a:t>my org eligible?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Does </a:t>
            </a:r>
            <a:r>
              <a:rPr lang="en-CA" sz="2000" dirty="0">
                <a:solidFill>
                  <a:schemeClr val="bg1"/>
                </a:solidFill>
              </a:rPr>
              <a:t>your business number end in RR0001?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Do </a:t>
            </a:r>
            <a:r>
              <a:rPr lang="en-CA" sz="2000" dirty="0">
                <a:solidFill>
                  <a:schemeClr val="bg1"/>
                </a:solidFill>
              </a:rPr>
              <a:t>you have a Letters Patent from Industry Canada?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Are </a:t>
            </a:r>
            <a:r>
              <a:rPr lang="en-CA" sz="2000" dirty="0">
                <a:solidFill>
                  <a:schemeClr val="bg1"/>
                </a:solidFill>
              </a:rPr>
              <a:t>you incorporated as a not-for-profit corporation with your province?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CA" sz="2000" dirty="0" smtClean="0">
                <a:solidFill>
                  <a:schemeClr val="bg1"/>
                </a:solidFill>
              </a:rPr>
              <a:t>Are </a:t>
            </a:r>
            <a:r>
              <a:rPr lang="en-CA" sz="2000" dirty="0">
                <a:solidFill>
                  <a:schemeClr val="bg1"/>
                </a:solidFill>
              </a:rPr>
              <a:t>you a library?</a:t>
            </a:r>
          </a:p>
          <a:p>
            <a:pPr fontAlgn="base"/>
            <a:endParaRPr lang="en-CA" sz="2000" b="1" baseline="30000" dirty="0" smtClean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en-CA" sz="2000" b="1" dirty="0" smtClean="0">
              <a:solidFill>
                <a:schemeClr val="bg1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600449" y="2343151"/>
            <a:ext cx="5705101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sz="2400" b="1" dirty="0" smtClean="0">
                <a:solidFill>
                  <a:schemeClr val="bg1"/>
                </a:solidFill>
              </a:rPr>
              <a:t>You may be eligible to get donations of…</a:t>
            </a:r>
            <a:endParaRPr lang="en-CA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C:\Users\Tierney\Google Drive\Marketing\Images &amp; Photos\Product images\MS Photos\Office 2013\Office 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5" b="22653"/>
          <a:stretch>
            <a:fillRect/>
          </a:stretch>
        </p:blipFill>
        <p:spPr bwMode="auto">
          <a:xfrm>
            <a:off x="1154113" y="3003551"/>
            <a:ext cx="260826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Tierney\Google Drive\Marketing\Images &amp; Photos\Product images\Adobe\adobe_design_c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19" y="3033713"/>
            <a:ext cx="1498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Tierney\Google Drive\Marketing\Images &amp; Photos\Product images\Symantec\sym_nav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01" y="4149725"/>
            <a:ext cx="12096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51" y="5265738"/>
            <a:ext cx="18954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3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0" y="508028"/>
            <a:ext cx="10571998" cy="970450"/>
          </a:xfrm>
        </p:spPr>
        <p:txBody>
          <a:bodyPr/>
          <a:lstStyle/>
          <a:p>
            <a:r>
              <a:rPr lang="en-CA" dirty="0" smtClean="0"/>
              <a:t>We create and curate tech resources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07" y="2249234"/>
            <a:ext cx="3609600" cy="17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0" y="2249234"/>
            <a:ext cx="3805300" cy="41759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51950" y="2249234"/>
            <a:ext cx="628275" cy="1789238"/>
            <a:chOff x="4593369" y="4831100"/>
            <a:chExt cx="628275" cy="1789238"/>
          </a:xfrm>
        </p:grpSpPr>
        <p:pic>
          <p:nvPicPr>
            <p:cNvPr id="2050" name="Picture 2" descr="https://g.twimg.com/Twitter_logo_blu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369" y="4831100"/>
              <a:ext cx="628275" cy="51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underconsideration.com/brandnew/archives/facebook_logo_detail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115" y="5390971"/>
              <a:ext cx="554046" cy="59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textbookstop.files.wordpress.com/2011/05/rss_feed_icon_high_res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369" y="6059826"/>
              <a:ext cx="560792" cy="56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https://www.techsoupcanada.ca/sites/default/files/images/o3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08" y="4134174"/>
            <a:ext cx="5913692" cy="22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4"/>
          <p:cNvSpPr>
            <a:spLocks noGrp="1"/>
          </p:cNvSpPr>
          <p:nvPr>
            <p:ph sz="half" idx="4294967295"/>
          </p:nvPr>
        </p:nvSpPr>
        <p:spPr>
          <a:xfrm>
            <a:off x="8993692" y="2182756"/>
            <a:ext cx="2109017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rgbClr val="00B0F0"/>
                </a:solidFill>
              </a:rPr>
              <a:t>@</a:t>
            </a:r>
            <a:r>
              <a:rPr lang="en-CA" b="1" dirty="0" err="1" smtClean="0">
                <a:solidFill>
                  <a:srgbClr val="00B0F0"/>
                </a:solidFill>
              </a:rPr>
              <a:t>techsoupcanada</a:t>
            </a:r>
            <a:endParaRPr lang="en-CA" b="1" dirty="0" smtClean="0">
              <a:solidFill>
                <a:srgbClr val="00B0F0"/>
              </a:solidFill>
            </a:endParaRPr>
          </a:p>
        </p:txBody>
      </p:sp>
      <p:sp>
        <p:nvSpPr>
          <p:cNvPr id="23" name="Content Placeholder 4"/>
          <p:cNvSpPr>
            <a:spLocks noGrp="1"/>
          </p:cNvSpPr>
          <p:nvPr>
            <p:ph sz="half" idx="4294967295"/>
          </p:nvPr>
        </p:nvSpPr>
        <p:spPr>
          <a:xfrm>
            <a:off x="9012743" y="2760410"/>
            <a:ext cx="2235160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rgbClr val="0070C0"/>
                </a:solidFill>
              </a:rPr>
              <a:t>facebook.com/</a:t>
            </a:r>
            <a:br>
              <a:rPr lang="en-CA" b="1" dirty="0" smtClean="0">
                <a:solidFill>
                  <a:srgbClr val="0070C0"/>
                </a:solidFill>
              </a:rPr>
            </a:br>
            <a:r>
              <a:rPr lang="en-CA" b="1" dirty="0" err="1" smtClean="0">
                <a:solidFill>
                  <a:srgbClr val="0070C0"/>
                </a:solidFill>
              </a:rPr>
              <a:t>techsoupcanada</a:t>
            </a:r>
            <a:endParaRPr lang="en-CA" b="1" dirty="0" smtClean="0">
              <a:solidFill>
                <a:srgbClr val="0070C0"/>
              </a:solidFill>
            </a:endParaRPr>
          </a:p>
        </p:txBody>
      </p:sp>
      <p:sp>
        <p:nvSpPr>
          <p:cNvPr id="24" name="Content Placeholder 4"/>
          <p:cNvSpPr>
            <a:spLocks noGrp="1"/>
          </p:cNvSpPr>
          <p:nvPr>
            <p:ph sz="half" idx="4294967295"/>
          </p:nvPr>
        </p:nvSpPr>
        <p:spPr>
          <a:xfrm>
            <a:off x="9012742" y="3420810"/>
            <a:ext cx="2446789" cy="660400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feeds.feedburner.com/</a:t>
            </a:r>
            <a:b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b="1" dirty="0" err="1" smtClean="0">
                <a:solidFill>
                  <a:schemeClr val="accent1">
                    <a:lumMod val="75000"/>
                  </a:schemeClr>
                </a:solidFill>
              </a:rPr>
              <a:t>techsoupcanada</a:t>
            </a: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2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>
          <a:xfrm>
            <a:off x="3890933" y="2891287"/>
            <a:ext cx="6659174" cy="1423142"/>
          </a:xfrm>
          <a:effectLst/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n-CA" sz="2800" b="1" dirty="0" smtClean="0">
                <a:solidFill>
                  <a:schemeClr val="bg1"/>
                </a:solidFill>
              </a:rPr>
              <a:t>Tierney Smith</a:t>
            </a:r>
            <a:r>
              <a:rPr lang="en-CA" sz="2400" b="1" dirty="0" smtClean="0">
                <a:solidFill>
                  <a:srgbClr val="00B0F0"/>
                </a:solidFill>
              </a:rPr>
              <a:t/>
            </a:r>
            <a:br>
              <a:rPr lang="en-CA" sz="2400" b="1" dirty="0" smtClean="0">
                <a:solidFill>
                  <a:srgbClr val="00B0F0"/>
                </a:solidFill>
              </a:rPr>
            </a:br>
            <a:r>
              <a:rPr lang="en-CA" sz="2400" dirty="0" smtClean="0">
                <a:solidFill>
                  <a:schemeClr val="bg1"/>
                </a:solidFill>
              </a:rPr>
              <a:t>Program Manager at TechSoup Canada</a:t>
            </a:r>
            <a:br>
              <a:rPr lang="en-CA" sz="2400" dirty="0" smtClean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rgbClr val="00B0F0"/>
                </a:solidFill>
              </a:rPr>
              <a:t> </a:t>
            </a:r>
            <a:r>
              <a:rPr lang="en-CA" sz="2400" b="1" dirty="0" smtClean="0">
                <a:solidFill>
                  <a:srgbClr val="00B0F0"/>
                </a:solidFill>
              </a:rPr>
              <a:t>    @TierneyS</a:t>
            </a:r>
            <a:endParaRPr lang="en-CA" sz="2400" dirty="0" smtClean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Me</a:t>
            </a:r>
            <a:endParaRPr lang="en-CA" dirty="0"/>
          </a:p>
        </p:txBody>
      </p:sp>
      <p:pic>
        <p:nvPicPr>
          <p:cNvPr id="24" name="Picture 2" descr="https://g.twimg.com/Twitter_logo_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8" y="3748937"/>
            <a:ext cx="321708" cy="2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1" y="2516302"/>
            <a:ext cx="2445576" cy="24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9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1">
      <a:majorFont>
        <a:latin typeface="Century Gothic"/>
        <a:ea typeface=""/>
        <a:cs typeface=""/>
      </a:majorFont>
      <a:minorFont>
        <a:latin typeface="Franklin Gothic Book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5023</TotalTime>
  <Words>1364</Words>
  <Application>Microsoft Macintosh PowerPoint</Application>
  <PresentationFormat>Custom</PresentationFormat>
  <Paragraphs>268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Quotable</vt:lpstr>
      <vt:lpstr>PowerPoint Presentation</vt:lpstr>
      <vt:lpstr>Webinar Series for Arts Presenters</vt:lpstr>
      <vt:lpstr>Reminder</vt:lpstr>
      <vt:lpstr>Webinar tips</vt:lpstr>
      <vt:lpstr>Digital Marketing 101   Connecting in the inbox with email marketing May 29, 2014</vt:lpstr>
      <vt:lpstr>About TechSoup Canada</vt:lpstr>
      <vt:lpstr>Technology Donations Program</vt:lpstr>
      <vt:lpstr>We create and curate tech resources</vt:lpstr>
      <vt:lpstr>About Me</vt:lpstr>
      <vt:lpstr>Agenda</vt:lpstr>
      <vt:lpstr>PowerPoint Presentation</vt:lpstr>
      <vt:lpstr>Email Marketing Best Practices</vt:lpstr>
      <vt:lpstr>Anatomy of  a Killer Email</vt:lpstr>
      <vt:lpstr>A Good Email Is …</vt:lpstr>
      <vt:lpstr>How to Get Sign-ups</vt:lpstr>
      <vt:lpstr>How to Get Sign-ups</vt:lpstr>
      <vt:lpstr>Do people read my emails?</vt:lpstr>
      <vt:lpstr>How do I get people to read my emails?</vt:lpstr>
      <vt:lpstr>PowerPoint Presentation</vt:lpstr>
      <vt:lpstr>What tips do you have for making emails engaging?</vt:lpstr>
      <vt:lpstr>Email Marketing Systems</vt:lpstr>
      <vt:lpstr>How do you send marketing emails?</vt:lpstr>
      <vt:lpstr>What’s an Email Marketing System?</vt:lpstr>
      <vt:lpstr>“But can’t I just use Outlook/Hotmail/Gmail?”</vt:lpstr>
      <vt:lpstr>Choosing an Email Management System</vt:lpstr>
      <vt:lpstr>Optimize Your Emails for Mobile</vt:lpstr>
      <vt:lpstr>Take it to the next level</vt:lpstr>
      <vt:lpstr>List Segmentation</vt:lpstr>
      <vt:lpstr>Track website visits</vt:lpstr>
      <vt:lpstr>A/B Testing</vt:lpstr>
      <vt:lpstr>Canadian Anti-Spam Legislation</vt:lpstr>
      <vt:lpstr>Types of communications included</vt:lpstr>
      <vt:lpstr>Get consent!</vt:lpstr>
      <vt:lpstr>What is one next step you plan on taking after this webinar?</vt:lpstr>
      <vt:lpstr>Questions?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Hsu</dc:creator>
  <cp:lastModifiedBy>Mila Ovchinnikova</cp:lastModifiedBy>
  <cp:revision>570</cp:revision>
  <dcterms:created xsi:type="dcterms:W3CDTF">2014-01-09T19:45:07Z</dcterms:created>
  <dcterms:modified xsi:type="dcterms:W3CDTF">2014-05-27T23:19:17Z</dcterms:modified>
</cp:coreProperties>
</file>